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8" r:id="rId3"/>
    <p:sldId id="285" r:id="rId4"/>
    <p:sldId id="286" r:id="rId5"/>
    <p:sldId id="284" r:id="rId6"/>
    <p:sldId id="287" r:id="rId7"/>
    <p:sldId id="300" r:id="rId8"/>
    <p:sldId id="301" r:id="rId9"/>
    <p:sldId id="302" r:id="rId10"/>
    <p:sldId id="292" r:id="rId11"/>
    <p:sldId id="291" r:id="rId12"/>
    <p:sldId id="303" r:id="rId13"/>
    <p:sldId id="295" r:id="rId14"/>
    <p:sldId id="283"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p:cViewPr>
        <p:scale>
          <a:sx n="100" d="100"/>
          <a:sy n="100" d="100"/>
        </p:scale>
        <p:origin x="-1914" y="-3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48F233-2578-4517-BA72-7A6CE901C52A}" type="datetimeFigureOut">
              <a:rPr lang="ru-RU"/>
              <a:pPr>
                <a:defRPr/>
              </a:pPr>
              <a:t>03.12.2018</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394579B-8F3C-49DB-86B2-BB057E5C74F4}"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Образ слайда 1"/>
          <p:cNvSpPr>
            <a:spLocks noGrp="1" noRot="1" noChangeAspect="1"/>
          </p:cNvSpPr>
          <p:nvPr>
            <p:ph type="sldImg"/>
          </p:nvPr>
        </p:nvSpPr>
        <p:spPr bwMode="auto">
          <a:noFill/>
          <a:ln>
            <a:solidFill>
              <a:srgbClr val="000000"/>
            </a:solidFill>
            <a:miter lim="800000"/>
            <a:headEnd/>
            <a:tailEnd/>
          </a:ln>
        </p:spPr>
      </p:sp>
      <p:sp>
        <p:nvSpPr>
          <p:cNvPr id="1638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E21825-A162-46A6-BA14-A88C7A0BCF80}" type="slidenum">
              <a:rPr lang="ru-RU"/>
              <a:pPr fontAlgn="base">
                <a:spcBef>
                  <a:spcPct val="0"/>
                </a:spcBef>
                <a:spcAft>
                  <a:spcPct val="0"/>
                </a:spcAft>
                <a:defRPr/>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Образ слайда 1"/>
          <p:cNvSpPr>
            <a:spLocks noGrp="1" noRot="1" noChangeAspect="1" noTextEdit="1"/>
          </p:cNvSpPr>
          <p:nvPr>
            <p:ph type="sldImg"/>
          </p:nvPr>
        </p:nvSpPr>
        <p:spPr bwMode="auto">
          <a:noFill/>
          <a:ln>
            <a:solidFill>
              <a:srgbClr val="000000"/>
            </a:solidFill>
            <a:miter lim="800000"/>
            <a:headEnd/>
            <a:tailEnd/>
          </a:ln>
        </p:spPr>
      </p:sp>
      <p:sp>
        <p:nvSpPr>
          <p:cNvPr id="5325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8BB95298-2CAB-40AA-8562-FF42630B18A1}" type="slidenum">
              <a:rPr lang="ru-RU" sz="1200">
                <a:latin typeface="+mn-lt"/>
              </a:rPr>
              <a:pPr algn="r">
                <a:defRPr/>
              </a:pPr>
              <a:t>13</a:t>
            </a:fld>
            <a:endParaRPr lang="ru-RU" sz="1200">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Образ слайда 1"/>
          <p:cNvSpPr>
            <a:spLocks noGrp="1" noRot="1" noChangeAspect="1"/>
          </p:cNvSpPr>
          <p:nvPr>
            <p:ph type="sldImg"/>
          </p:nvPr>
        </p:nvSpPr>
        <p:spPr bwMode="auto">
          <a:noFill/>
          <a:ln>
            <a:solidFill>
              <a:srgbClr val="000000"/>
            </a:solidFill>
            <a:miter lim="800000"/>
            <a:headEnd/>
            <a:tailEnd/>
          </a:ln>
        </p:spPr>
      </p:sp>
      <p:sp>
        <p:nvSpPr>
          <p:cNvPr id="5529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945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D29A21-D8E8-49D4-9A82-BA05BF7EA5DF}" type="slidenum">
              <a:rPr lang="ru-RU"/>
              <a:pPr fontAlgn="base">
                <a:spcBef>
                  <a:spcPct val="0"/>
                </a:spcBef>
                <a:spcAft>
                  <a:spcPct val="0"/>
                </a:spcAft>
                <a:defRPr/>
              </a:pPr>
              <a:t>14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F76BEA-7E02-425D-8081-5459A9286DE3}" type="slidenum">
              <a:rPr lang="ru-RU"/>
              <a:pPr fontAlgn="base">
                <a:spcBef>
                  <a:spcPct val="0"/>
                </a:spcBef>
                <a:spcAft>
                  <a:spcPct val="0"/>
                </a:spcAft>
                <a:defRPr/>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раз слайда 1"/>
          <p:cNvSpPr>
            <a:spLocks noGrp="1" noRot="1" noChangeAspect="1" noTextEdit="1"/>
          </p:cNvSpPr>
          <p:nvPr>
            <p:ph type="sldImg"/>
          </p:nvPr>
        </p:nvSpPr>
        <p:spPr bwMode="auto">
          <a:noFill/>
          <a:ln>
            <a:solidFill>
              <a:srgbClr val="000000"/>
            </a:solidFill>
            <a:miter lim="800000"/>
            <a:headEnd/>
            <a:tailEnd/>
          </a:ln>
        </p:spPr>
      </p:sp>
      <p:sp>
        <p:nvSpPr>
          <p:cNvPr id="2253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3B6301FA-8297-4425-9D22-2F8C5C8830E8}" type="slidenum">
              <a:rPr lang="ru-RU" sz="1200">
                <a:latin typeface="+mn-lt"/>
              </a:rPr>
              <a:pPr algn="r">
                <a:defRPr/>
              </a:pPr>
              <a:t>3</a:t>
            </a:fld>
            <a:endParaRPr lang="ru-RU" sz="120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раз слайда 1"/>
          <p:cNvSpPr>
            <a:spLocks noGrp="1" noRot="1" noChangeAspect="1" noTextEdit="1"/>
          </p:cNvSpPr>
          <p:nvPr>
            <p:ph type="sldImg"/>
          </p:nvPr>
        </p:nvSpPr>
        <p:spPr bwMode="auto">
          <a:noFill/>
          <a:ln>
            <a:solidFill>
              <a:srgbClr val="000000"/>
            </a:solidFill>
            <a:miter lim="800000"/>
            <a:headEnd/>
            <a:tailEnd/>
          </a:ln>
        </p:spPr>
      </p:sp>
      <p:sp>
        <p:nvSpPr>
          <p:cNvPr id="2457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A38020CE-C9D5-4BD4-A9E8-D2A2F242A731}" type="slidenum">
              <a:rPr lang="ru-RU" sz="1200">
                <a:latin typeface="+mn-lt"/>
              </a:rPr>
              <a:pPr algn="r">
                <a:defRPr/>
              </a:pPr>
              <a:t>4</a:t>
            </a:fld>
            <a:endParaRPr lang="ru-RU" sz="1200">
              <a:latin typeface="+mn-l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Образ слайда 1"/>
          <p:cNvSpPr>
            <a:spLocks noGrp="1" noRot="1" noChangeAspect="1" noTextEdit="1"/>
          </p:cNvSpPr>
          <p:nvPr>
            <p:ph type="sldImg"/>
          </p:nvPr>
        </p:nvSpPr>
        <p:spPr bwMode="auto">
          <a:noFill/>
          <a:ln>
            <a:solidFill>
              <a:srgbClr val="000000"/>
            </a:solidFill>
            <a:miter lim="800000"/>
            <a:headEnd/>
            <a:tailEnd/>
          </a:ln>
        </p:spPr>
      </p:sp>
      <p:sp>
        <p:nvSpPr>
          <p:cNvPr id="2048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A845A963-AA1B-4854-A528-299CA44FE3E1}" type="slidenum">
              <a:rPr lang="ru-RU" sz="1200">
                <a:latin typeface="+mn-lt"/>
              </a:rPr>
              <a:pPr algn="r">
                <a:defRPr/>
              </a:pPr>
              <a:t>5</a:t>
            </a:fld>
            <a:endParaRPr lang="ru-RU" sz="120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noTextEdi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6D9FE9CD-0C50-4FAD-BF34-CDBBFD2CE7D4}" type="slidenum">
              <a:rPr lang="ru-RU" sz="1200">
                <a:latin typeface="+mn-lt"/>
              </a:rPr>
              <a:pPr algn="r">
                <a:defRPr/>
              </a:pPr>
              <a:t>6</a:t>
            </a:fld>
            <a:endParaRPr lang="ru-RU" sz="120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Образ слайда 1"/>
          <p:cNvSpPr>
            <a:spLocks noGrp="1" noRot="1" noChangeAspect="1" noTextEdit="1"/>
          </p:cNvSpPr>
          <p:nvPr>
            <p:ph type="sldImg"/>
          </p:nvPr>
        </p:nvSpPr>
        <p:spPr bwMode="auto">
          <a:noFill/>
          <a:ln>
            <a:solidFill>
              <a:srgbClr val="000000"/>
            </a:solidFill>
            <a:miter lim="800000"/>
            <a:headEnd/>
            <a:tailEnd/>
          </a:ln>
        </p:spPr>
      </p:sp>
      <p:sp>
        <p:nvSpPr>
          <p:cNvPr id="5325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8BB95298-2CAB-40AA-8562-FF42630B18A1}" type="slidenum">
              <a:rPr lang="ru-RU" sz="1200">
                <a:latin typeface="+mn-lt"/>
              </a:rPr>
              <a:pPr algn="r">
                <a:defRPr/>
              </a:pPr>
              <a:t>10</a:t>
            </a:fld>
            <a:endParaRPr lang="ru-RU" sz="120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Образ слайда 1"/>
          <p:cNvSpPr>
            <a:spLocks noGrp="1" noRot="1" noChangeAspect="1" noTextEdit="1"/>
          </p:cNvSpPr>
          <p:nvPr>
            <p:ph type="sldImg"/>
          </p:nvPr>
        </p:nvSpPr>
        <p:spPr bwMode="auto">
          <a:noFill/>
          <a:ln>
            <a:solidFill>
              <a:srgbClr val="000000"/>
            </a:solidFill>
            <a:miter lim="800000"/>
            <a:headEnd/>
            <a:tailEnd/>
          </a:ln>
        </p:spPr>
      </p:sp>
      <p:sp>
        <p:nvSpPr>
          <p:cNvPr id="5120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1949C30-0B1E-4A4F-AA2C-6965EE651A78}" type="slidenum">
              <a:rPr lang="ru-RU" sz="1200">
                <a:latin typeface="+mn-lt"/>
              </a:rPr>
              <a:pPr algn="r">
                <a:defRPr/>
              </a:pPr>
              <a:t>11</a:t>
            </a:fld>
            <a:endParaRPr lang="ru-RU" sz="120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Образ слайда 1"/>
          <p:cNvSpPr>
            <a:spLocks noGrp="1" noRot="1" noChangeAspect="1" noTextEdit="1"/>
          </p:cNvSpPr>
          <p:nvPr>
            <p:ph type="sldImg"/>
          </p:nvPr>
        </p:nvSpPr>
        <p:spPr bwMode="auto">
          <a:noFill/>
          <a:ln>
            <a:solidFill>
              <a:srgbClr val="000000"/>
            </a:solidFill>
            <a:miter lim="800000"/>
            <a:headEnd/>
            <a:tailEnd/>
          </a:ln>
        </p:spPr>
      </p:sp>
      <p:sp>
        <p:nvSpPr>
          <p:cNvPr id="5120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7411" name="Номер слайда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1949C30-0B1E-4A4F-AA2C-6965EE651A78}" type="slidenum">
              <a:rPr lang="ru-RU" sz="1200">
                <a:latin typeface="+mn-lt"/>
              </a:rPr>
              <a:pPr algn="r">
                <a:defRPr/>
              </a:pPr>
              <a:t>12</a:t>
            </a:fld>
            <a:endParaRPr lang="ru-RU" sz="120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dirty="0"/>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dirty="0"/>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fld id="{EB35666D-58B1-421F-BFA6-C059C23D9B37}" type="datetimeFigureOut">
              <a:rPr lang="ru-RU"/>
              <a:pPr>
                <a:defRPr/>
              </a:pPr>
              <a:t>03.12.2018</a:t>
            </a:fld>
            <a:endParaRPr lang="ru-RU" dirty="0"/>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8E2F69A2-9208-4682-8A80-CF6CA39F867D}"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B6D1757A-BA83-4AA9-AB85-824F0572B339}" type="datetimeFigureOut">
              <a:rPr lang="ru-RU"/>
              <a:pPr>
                <a:defRPr/>
              </a:pPr>
              <a:t>03.12.2018</a:t>
            </a:fld>
            <a:endParaRPr lang="ru-RU" dirty="0"/>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E283978-FD25-49CB-9578-03C5804A4A28}"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BD204FDE-6FD5-4DAC-B58B-2EB5F44E5777}" type="datetimeFigureOut">
              <a:rPr lang="ru-RU"/>
              <a:pPr>
                <a:defRPr/>
              </a:pPr>
              <a:t>03.12.2018</a:t>
            </a:fld>
            <a:endParaRPr lang="ru-RU" dirty="0"/>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B0D51F61-AE6F-4DAB-A7A6-E8775EE0D676}" type="slidenum">
              <a:rPr lang="ru-RU"/>
              <a:pPr>
                <a:def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1F37F865-CE26-4A9A-AC0D-A13B3A6446BE}" type="datetimeFigureOut">
              <a:rPr lang="ru-RU"/>
              <a:pPr>
                <a:defRPr/>
              </a:pPr>
              <a:t>03.12.2018</a:t>
            </a:fld>
            <a:endParaRPr lang="ru-RU" dirty="0"/>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761BEE53-06E3-424A-BDD2-016A5DB4033D}"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5B08BD21-1C9A-4BE0-ADB4-81FAE4AD5C6E}" type="datetimeFigureOut">
              <a:rPr lang="ru-RU"/>
              <a:pPr>
                <a:defRPr/>
              </a:pPr>
              <a:t>03.12.2018</a:t>
            </a:fld>
            <a:endParaRPr lang="ru-RU" dirty="0"/>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85FB90E-2AA7-4A25-B6C3-B9C8243EFAFD}"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dirty="0"/>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7E1B6C0C-E98A-4C1A-A17F-74844ED96593}" type="datetimeFigureOut">
              <a:rPr lang="ru-RU"/>
              <a:pPr>
                <a:defRPr/>
              </a:pPr>
              <a:t>03.12.2018</a:t>
            </a:fld>
            <a:endParaRPr lang="ru-RU" dirty="0"/>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B7563C29-29C2-4328-9625-B138C57D0B65}"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189662AB-C9A2-4C5D-AA29-AC14487D4004}" type="datetimeFigureOut">
              <a:rPr lang="ru-RU"/>
              <a:pPr>
                <a:defRPr/>
              </a:pPr>
              <a:t>03.12.2018</a:t>
            </a:fld>
            <a:endParaRPr lang="ru-RU" dirty="0"/>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AFF58391-68B7-46DD-9438-9F81FD05DF8E}"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68CB4C94-6827-429B-93BA-22898B4353C6}" type="datetimeFigureOut">
              <a:rPr lang="ru-RU"/>
              <a:pPr>
                <a:defRPr/>
              </a:pPr>
              <a:t>03.12.2018</a:t>
            </a:fld>
            <a:endParaRPr lang="ru-RU" dirty="0"/>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7F1DB4F7-162C-416F-A19E-B8EF50328D12}"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A5DBD75B-8E76-4292-8DBA-A018C90DB8E3}" type="datetimeFigureOut">
              <a:rPr lang="ru-RU"/>
              <a:pPr>
                <a:defRPr/>
              </a:pPr>
              <a:t>03.12.2018</a:t>
            </a:fld>
            <a:endParaRPr lang="ru-RU" dirty="0"/>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D150A3BC-014C-4410-BE28-78D97D52A1F1}"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4" name="Дата 1"/>
          <p:cNvSpPr>
            <a:spLocks noGrp="1"/>
          </p:cNvSpPr>
          <p:nvPr>
            <p:ph type="dt" sz="half" idx="10"/>
          </p:nvPr>
        </p:nvSpPr>
        <p:spPr/>
        <p:txBody>
          <a:bodyPr/>
          <a:lstStyle>
            <a:lvl1pPr>
              <a:defRPr/>
            </a:lvl1pPr>
            <a:extLst/>
          </a:lstStyle>
          <a:p>
            <a:pPr>
              <a:defRPr/>
            </a:pPr>
            <a:fld id="{7CCC7B07-0FAB-40B8-BA14-DB00F9C7BFCF}" type="datetimeFigureOut">
              <a:rPr lang="ru-RU"/>
              <a:pPr>
                <a:defRPr/>
              </a:pPr>
              <a:t>03.12.2018</a:t>
            </a:fld>
            <a:endParaRPr lang="ru-RU" dirty="0"/>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EC19EEE4-4458-4619-8A2F-8DB774F8C983}"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20F1DD63-0184-4EEC-8DC1-99D153E12BFD}" type="datetimeFigureOut">
              <a:rPr lang="ru-RU"/>
              <a:pPr>
                <a:defRPr/>
              </a:pPr>
              <a:t>03.12.2018</a:t>
            </a:fld>
            <a:endParaRPr lang="ru-RU" dirty="0"/>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9441184E-6815-460F-8F03-C8B2BE7F57CE}"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dirty="0">
              <a:latin typeface="+mn-lt"/>
            </a:endParaRPr>
          </a:p>
        </p:txBody>
      </p:sp>
      <p:sp>
        <p:nvSpPr>
          <p:cNvPr id="6"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dirty="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8" name="Дата 4"/>
          <p:cNvSpPr>
            <a:spLocks noGrp="1"/>
          </p:cNvSpPr>
          <p:nvPr>
            <p:ph type="dt" sz="half" idx="10"/>
          </p:nvPr>
        </p:nvSpPr>
        <p:spPr/>
        <p:txBody>
          <a:bodyPr/>
          <a:lstStyle>
            <a:lvl1pPr>
              <a:defRPr/>
            </a:lvl1pPr>
            <a:extLst/>
          </a:lstStyle>
          <a:p>
            <a:pPr>
              <a:defRPr/>
            </a:pPr>
            <a:fld id="{10E1173F-96A1-4D3E-8038-3B94509666A0}" type="datetimeFigureOut">
              <a:rPr lang="ru-RU"/>
              <a:pPr>
                <a:defRPr/>
              </a:pPr>
              <a:t>03.12.2018</a:t>
            </a:fld>
            <a:endParaRPr lang="ru-RU" dirty="0"/>
          </a:p>
        </p:txBody>
      </p:sp>
      <p:sp>
        <p:nvSpPr>
          <p:cNvPr id="9" name="Нижний колонтитул 5"/>
          <p:cNvSpPr>
            <a:spLocks noGrp="1"/>
          </p:cNvSpPr>
          <p:nvPr>
            <p:ph type="ftr" sz="quarter" idx="11"/>
          </p:nvPr>
        </p:nvSpPr>
        <p:spPr/>
        <p:txBody>
          <a:bodyPr/>
          <a:lstStyle>
            <a:lvl1pPr>
              <a:defRPr/>
            </a:lvl1pPr>
            <a:extLst/>
          </a:lstStyle>
          <a:p>
            <a:pPr>
              <a:defRPr/>
            </a:pPr>
            <a:endParaRPr lang="ru-RU"/>
          </a:p>
        </p:txBody>
      </p:sp>
      <p:sp>
        <p:nvSpPr>
          <p:cNvPr id="10" name="Номер слайда 6"/>
          <p:cNvSpPr>
            <a:spLocks noGrp="1"/>
          </p:cNvSpPr>
          <p:nvPr>
            <p:ph type="sldNum" sz="quarter" idx="12"/>
          </p:nvPr>
        </p:nvSpPr>
        <p:spPr/>
        <p:txBody>
          <a:bodyPr/>
          <a:lstStyle>
            <a:lvl1pPr>
              <a:defRPr/>
            </a:lvl1pPr>
            <a:extLst/>
          </a:lstStyle>
          <a:p>
            <a:pPr>
              <a:defRPr/>
            </a:pPr>
            <a:fld id="{38C7C6BC-348A-4B17-B231-CAB2371AE020}"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35B0EBF0-5A98-4EAC-B410-1DA45604C6CE}" type="datetimeFigureOut">
              <a:rPr lang="ru-RU"/>
              <a:pPr>
                <a:defRPr/>
              </a:pPr>
              <a:t>03.12.2018</a:t>
            </a:fld>
            <a:endParaRPr lang="ru-RU" dirty="0"/>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6A8341EF-C19B-4F4C-9B81-A890B97FF08C}" type="slidenum">
              <a:rPr lang="ru-RU"/>
              <a:pPr>
                <a:defRPr/>
              </a:pPr>
              <a:t>‹#›</a:t>
            </a:fld>
            <a:endParaRPr lang="ru-RU" dirty="0"/>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2" r:id="rId2"/>
    <p:sldLayoutId id="2147483674" r:id="rId3"/>
    <p:sldLayoutId id="2147483671" r:id="rId4"/>
    <p:sldLayoutId id="2147483675" r:id="rId5"/>
    <p:sldLayoutId id="2147483670" r:id="rId6"/>
    <p:sldLayoutId id="2147483676" r:id="rId7"/>
    <p:sldLayoutId id="2147483677" r:id="rId8"/>
    <p:sldLayoutId id="2147483678" r:id="rId9"/>
    <p:sldLayoutId id="2147483669" r:id="rId10"/>
    <p:sldLayoutId id="2147483668" r:id="rId11"/>
    <p:sldLayoutId id="2147483667" r:id="rId12"/>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Arial" charset="0"/>
        </a:defRPr>
      </a:lvl2pPr>
      <a:lvl3pPr algn="l" rtl="0" eaLnBrk="0" fontAlgn="base" hangingPunct="0">
        <a:spcBef>
          <a:spcPct val="0"/>
        </a:spcBef>
        <a:spcAft>
          <a:spcPct val="0"/>
        </a:spcAft>
        <a:defRPr sz="4300">
          <a:solidFill>
            <a:srgbClr val="572314"/>
          </a:solidFill>
          <a:latin typeface="Arial" charset="0"/>
        </a:defRPr>
      </a:lvl3pPr>
      <a:lvl4pPr algn="l" rtl="0" eaLnBrk="0" fontAlgn="base" hangingPunct="0">
        <a:spcBef>
          <a:spcPct val="0"/>
        </a:spcBef>
        <a:spcAft>
          <a:spcPct val="0"/>
        </a:spcAft>
        <a:defRPr sz="4300">
          <a:solidFill>
            <a:srgbClr val="572314"/>
          </a:solidFill>
          <a:latin typeface="Arial" charset="0"/>
        </a:defRPr>
      </a:lvl4pPr>
      <a:lvl5pPr algn="l" rtl="0" eaLnBrk="0" fontAlgn="base" hangingPunct="0">
        <a:spcBef>
          <a:spcPct val="0"/>
        </a:spcBef>
        <a:spcAft>
          <a:spcPct val="0"/>
        </a:spcAft>
        <a:defRPr sz="4300">
          <a:solidFill>
            <a:srgbClr val="572314"/>
          </a:solidFill>
          <a:latin typeface="Arial" charset="0"/>
        </a:defRPr>
      </a:lvl5pPr>
      <a:lvl6pPr marL="457200" algn="l" rtl="0" fontAlgn="base">
        <a:spcBef>
          <a:spcPct val="0"/>
        </a:spcBef>
        <a:spcAft>
          <a:spcPct val="0"/>
        </a:spcAft>
        <a:defRPr sz="4300">
          <a:solidFill>
            <a:srgbClr val="572314"/>
          </a:solidFill>
          <a:latin typeface="Arial" charset="0"/>
        </a:defRPr>
      </a:lvl6pPr>
      <a:lvl7pPr marL="914400" algn="l" rtl="0" fontAlgn="base">
        <a:spcBef>
          <a:spcPct val="0"/>
        </a:spcBef>
        <a:spcAft>
          <a:spcPct val="0"/>
        </a:spcAft>
        <a:defRPr sz="4300">
          <a:solidFill>
            <a:srgbClr val="572314"/>
          </a:solidFill>
          <a:latin typeface="Arial" charset="0"/>
        </a:defRPr>
      </a:lvl7pPr>
      <a:lvl8pPr marL="1371600" algn="l" rtl="0" fontAlgn="base">
        <a:spcBef>
          <a:spcPct val="0"/>
        </a:spcBef>
        <a:spcAft>
          <a:spcPct val="0"/>
        </a:spcAft>
        <a:defRPr sz="4300">
          <a:solidFill>
            <a:srgbClr val="572314"/>
          </a:solidFill>
          <a:latin typeface="Arial" charset="0"/>
        </a:defRPr>
      </a:lvl8pPr>
      <a:lvl9pPr marL="1828800" algn="l" rtl="0" fontAlgn="base">
        <a:spcBef>
          <a:spcPct val="0"/>
        </a:spcBef>
        <a:spcAft>
          <a:spcPct val="0"/>
        </a:spcAft>
        <a:defRPr sz="4300">
          <a:solidFill>
            <a:srgbClr val="572314"/>
          </a:solidFill>
          <a:latin typeface="Arial"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1058;&#1072;&#1073;&#1083;&#1080;&#1094;&#1072;&#1055;&#1088;&#1080;&#1088;&#1072;&#1097;&#1077;&#1085;.docx"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1058;&#1072;&#1073;&#1083;&#1080;&#1094;&#1072;5-9&#1082;&#1083;.docx"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1058;&#1080;&#1087;&#1086;&#1083;&#1086;&#1075;&#1080;&#1103;%20&#1076;&#1086;&#1082;&#1091;&#1084;&#1077;&#1085;&#1090;&#1086;&#1074;.doc"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676456" cy="836712"/>
          </a:xfrm>
        </p:spPr>
        <p:txBody>
          <a:bodyPr vert="horz" wrap="square" lIns="91440" tIns="45720" rIns="91440" bIns="45720" numCol="1" anchorCtr="0" compatLnSpc="1">
            <a:prstTxWarp prst="textNoShape">
              <a:avLst/>
            </a:prstTxWarp>
            <a:normAutofit fontScale="90000"/>
          </a:bodyPr>
          <a:lstStyle/>
          <a:p>
            <a:pPr algn="ctr" eaLnBrk="1" hangingPunct="1">
              <a:defRPr/>
            </a:pP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2400" b="1" dirty="0" smtClean="0">
                <a:effectLst>
                  <a:outerShdw blurRad="38100" dist="38100" dir="2700000" algn="tl">
                    <a:srgbClr val="C0C0C0"/>
                  </a:outerShdw>
                </a:effectLst>
              </a:rPr>
              <a:t>ГБУ ДПО «Институт развития образования Пермского края»</a:t>
            </a: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r>
              <a:rPr lang="ru-RU" sz="3900" dirty="0" smtClean="0">
                <a:effectLst>
                  <a:outerShdw blurRad="38100" dist="38100" dir="2700000" algn="tl">
                    <a:srgbClr val="C0C0C0"/>
                  </a:outerShdw>
                </a:effectLst>
              </a:rPr>
              <a:t/>
            </a:r>
            <a:br>
              <a:rPr lang="ru-RU" sz="3900" dirty="0" smtClean="0">
                <a:effectLst>
                  <a:outerShdw blurRad="38100" dist="38100" dir="2700000" algn="tl">
                    <a:srgbClr val="C0C0C0"/>
                  </a:outerShdw>
                </a:effectLst>
              </a:rPr>
            </a:br>
            <a:endParaRPr lang="ru-RU" sz="2800" b="1" dirty="0" smtClean="0">
              <a:effectLst>
                <a:outerShdw blurRad="38100" dist="38100" dir="2700000" algn="tl">
                  <a:srgbClr val="C0C0C0"/>
                </a:outerShdw>
              </a:effectLst>
            </a:endParaRPr>
          </a:p>
        </p:txBody>
      </p:sp>
      <p:sp>
        <p:nvSpPr>
          <p:cNvPr id="15365" name="Прямоугольник 5"/>
          <p:cNvSpPr>
            <a:spLocks noChangeArrowheads="1"/>
          </p:cNvSpPr>
          <p:nvPr/>
        </p:nvSpPr>
        <p:spPr bwMode="auto">
          <a:xfrm>
            <a:off x="323528" y="692697"/>
            <a:ext cx="8568952" cy="6494085"/>
          </a:xfrm>
          <a:prstGeom prst="rect">
            <a:avLst/>
          </a:prstGeom>
          <a:noFill/>
          <a:ln w="9525">
            <a:noFill/>
            <a:miter lim="800000"/>
            <a:headEnd/>
            <a:tailEnd/>
          </a:ln>
        </p:spPr>
        <p:txBody>
          <a:bodyPr wrap="square">
            <a:spAutoFit/>
          </a:bodyPr>
          <a:lstStyle/>
          <a:p>
            <a:pPr algn="ctr"/>
            <a:endParaRPr lang="ru-RU" sz="2800" u="sng" dirty="0">
              <a:solidFill>
                <a:srgbClr val="4B2203"/>
              </a:solidFill>
              <a:latin typeface="Times New Roman" pitchFamily="18" charset="0"/>
            </a:endParaRPr>
          </a:p>
          <a:p>
            <a:pPr algn="ctr"/>
            <a:r>
              <a:rPr lang="ru-RU" sz="2800" dirty="0" smtClean="0">
                <a:latin typeface="Times New Roman" pitchFamily="18" charset="0"/>
              </a:rPr>
              <a:t> «</a:t>
            </a:r>
            <a:r>
              <a:rPr lang="ru-RU" sz="2800" b="1" dirty="0" smtClean="0"/>
              <a:t>Формирование и оценка умения поиска информации в письменных исторических источниках в курсе Истории России 9 класса»</a:t>
            </a:r>
            <a:endParaRPr lang="ru-RU" sz="2800" dirty="0" smtClean="0"/>
          </a:p>
          <a:p>
            <a:pPr algn="ctr"/>
            <a:endParaRPr lang="ru-RU" sz="2800" b="1" dirty="0">
              <a:solidFill>
                <a:srgbClr val="4B2203"/>
              </a:solidFill>
            </a:endParaRPr>
          </a:p>
          <a:p>
            <a:r>
              <a:rPr lang="ru-RU" dirty="0">
                <a:solidFill>
                  <a:srgbClr val="4B2203"/>
                </a:solidFill>
                <a:latin typeface="+mj-lt"/>
              </a:rPr>
              <a:t>                       </a:t>
            </a:r>
            <a:r>
              <a:rPr lang="ru-RU" dirty="0" smtClean="0">
                <a:solidFill>
                  <a:srgbClr val="4B2203"/>
                </a:solidFill>
                <a:latin typeface="+mj-lt"/>
              </a:rPr>
              <a:t>           </a:t>
            </a:r>
            <a:r>
              <a:rPr lang="ru-RU" sz="2000" dirty="0" err="1" smtClean="0"/>
              <a:t>Курлищук</a:t>
            </a:r>
            <a:r>
              <a:rPr lang="ru-RU" sz="2000" dirty="0" smtClean="0"/>
              <a:t> </a:t>
            </a:r>
            <a:r>
              <a:rPr lang="ru-RU" sz="2000" dirty="0" err="1" smtClean="0"/>
              <a:t>Ханифа</a:t>
            </a:r>
            <a:r>
              <a:rPr lang="ru-RU" sz="2000" dirty="0" smtClean="0"/>
              <a:t> </a:t>
            </a:r>
            <a:r>
              <a:rPr lang="ru-RU" sz="2000" dirty="0" err="1" smtClean="0"/>
              <a:t>Минахатовна</a:t>
            </a:r>
            <a:r>
              <a:rPr lang="ru-RU" sz="2000" dirty="0" smtClean="0"/>
              <a:t>, </a:t>
            </a:r>
            <a:r>
              <a:rPr lang="ru-RU" sz="2000" dirty="0" err="1" smtClean="0"/>
              <a:t>Ахматнуров</a:t>
            </a:r>
            <a:r>
              <a:rPr lang="ru-RU" sz="2000" dirty="0" smtClean="0"/>
              <a:t> Эрвин</a:t>
            </a:r>
          </a:p>
          <a:p>
            <a:r>
              <a:rPr lang="ru-RU" sz="2000" dirty="0" smtClean="0"/>
              <a:t>                               </a:t>
            </a:r>
            <a:r>
              <a:rPr lang="ru-RU" sz="2000" dirty="0" err="1" smtClean="0"/>
              <a:t>Вахитович</a:t>
            </a:r>
            <a:r>
              <a:rPr lang="ru-RU" sz="2000" dirty="0" smtClean="0"/>
              <a:t>, учителя истории МАОУ «</a:t>
            </a:r>
            <a:r>
              <a:rPr lang="ru-RU" sz="2000" dirty="0" err="1" smtClean="0"/>
              <a:t>Бардымская</a:t>
            </a:r>
            <a:endParaRPr lang="ru-RU" sz="2000" dirty="0" smtClean="0"/>
          </a:p>
          <a:p>
            <a:r>
              <a:rPr lang="ru-RU" sz="2000" dirty="0" smtClean="0"/>
              <a:t>                               гимназия им.Г.Тукая», </a:t>
            </a:r>
          </a:p>
          <a:p>
            <a:r>
              <a:rPr lang="ru-RU" sz="2000" dirty="0" smtClean="0"/>
              <a:t>                               </a:t>
            </a:r>
            <a:r>
              <a:rPr lang="ru-RU" sz="2000" dirty="0" err="1" smtClean="0"/>
              <a:t>Кучукбаева</a:t>
            </a:r>
            <a:r>
              <a:rPr lang="ru-RU" sz="2000" dirty="0" smtClean="0"/>
              <a:t> </a:t>
            </a:r>
            <a:r>
              <a:rPr lang="ru-RU" sz="2000" dirty="0" err="1" smtClean="0"/>
              <a:t>Раушания</a:t>
            </a:r>
            <a:r>
              <a:rPr lang="ru-RU" sz="2000" dirty="0" smtClean="0"/>
              <a:t> </a:t>
            </a:r>
            <a:r>
              <a:rPr lang="ru-RU" sz="2000" dirty="0" err="1" smtClean="0"/>
              <a:t>Рафаэлевна</a:t>
            </a:r>
            <a:r>
              <a:rPr lang="ru-RU" sz="2000" dirty="0" smtClean="0"/>
              <a:t>, учитель </a:t>
            </a:r>
          </a:p>
          <a:p>
            <a:r>
              <a:rPr lang="ru-RU" sz="2000" dirty="0" smtClean="0"/>
              <a:t>                               истории МБОУ«</a:t>
            </a:r>
            <a:r>
              <a:rPr lang="ru-RU" sz="2000" dirty="0" err="1" smtClean="0"/>
              <a:t>Бардымская</a:t>
            </a:r>
            <a:r>
              <a:rPr lang="ru-RU" sz="2000" dirty="0" smtClean="0"/>
              <a:t> СОШ №2», с. Барда;</a:t>
            </a:r>
          </a:p>
          <a:p>
            <a:r>
              <a:rPr lang="ru-RU" sz="2000" dirty="0" smtClean="0"/>
              <a:t>                               </a:t>
            </a:r>
            <a:r>
              <a:rPr lang="ru-RU" sz="2000" dirty="0" err="1" smtClean="0"/>
              <a:t>Бунакова</a:t>
            </a:r>
            <a:r>
              <a:rPr lang="ru-RU" sz="2000" dirty="0" smtClean="0"/>
              <a:t> Наталья Николаевна, учитель</a:t>
            </a:r>
          </a:p>
          <a:p>
            <a:r>
              <a:rPr lang="ru-RU" sz="2000" dirty="0" smtClean="0"/>
              <a:t>                               истории МАОУ «СОШ №3»,</a:t>
            </a:r>
          </a:p>
          <a:p>
            <a:r>
              <a:rPr lang="ru-RU" sz="2000" dirty="0" smtClean="0"/>
              <a:t>                               </a:t>
            </a:r>
            <a:r>
              <a:rPr lang="ru-RU" sz="2000" dirty="0" err="1" smtClean="0"/>
              <a:t>Верхоланцева</a:t>
            </a:r>
            <a:r>
              <a:rPr lang="ru-RU" sz="2000" dirty="0" smtClean="0"/>
              <a:t> Ирина Ивановна, учитель истории</a:t>
            </a:r>
          </a:p>
          <a:p>
            <a:r>
              <a:rPr lang="ru-RU" sz="2000" dirty="0" smtClean="0"/>
              <a:t>                               МБОУ «СОШ №8» г.Краснокамск;</a:t>
            </a:r>
          </a:p>
          <a:p>
            <a:r>
              <a:rPr lang="ru-RU" sz="2000" dirty="0" smtClean="0"/>
              <a:t>                               </a:t>
            </a:r>
            <a:r>
              <a:rPr lang="ru-RU" sz="2000" dirty="0" err="1" smtClean="0"/>
              <a:t>Микова</a:t>
            </a:r>
            <a:r>
              <a:rPr lang="ru-RU" sz="2000" dirty="0" smtClean="0"/>
              <a:t> Наталья Петровна, учитель </a:t>
            </a:r>
          </a:p>
          <a:p>
            <a:r>
              <a:rPr lang="ru-RU" sz="2000" dirty="0" smtClean="0"/>
              <a:t>                               истории, МАОУ «Чердынская СОШ</a:t>
            </a:r>
          </a:p>
          <a:p>
            <a:r>
              <a:rPr lang="ru-RU" sz="2000" dirty="0" smtClean="0"/>
              <a:t>                               </a:t>
            </a:r>
            <a:r>
              <a:rPr lang="ru-RU" sz="2000" dirty="0" err="1" smtClean="0"/>
              <a:t>им.А.И.Спирина</a:t>
            </a:r>
            <a:r>
              <a:rPr lang="ru-RU" sz="2000" dirty="0" smtClean="0"/>
              <a:t>», г. Чердынь </a:t>
            </a:r>
          </a:p>
          <a:p>
            <a:pPr algn="ctr"/>
            <a:r>
              <a:rPr lang="ru-RU" b="1" dirty="0">
                <a:solidFill>
                  <a:srgbClr val="4B2203"/>
                </a:solidFill>
              </a:rPr>
              <a:t/>
            </a:r>
            <a:br>
              <a:rPr lang="ru-RU" b="1" dirty="0">
                <a:solidFill>
                  <a:srgbClr val="4B2203"/>
                </a:solidFill>
              </a:rPr>
            </a:br>
            <a:endParaRPr lang="ru-RU" b="1" dirty="0">
              <a:solidFill>
                <a:srgbClr val="4B220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88640"/>
            <a:ext cx="9144000" cy="720080"/>
          </a:xfrm>
        </p:spPr>
        <p:txBody>
          <a:bodyPr vert="horz" wrap="square" lIns="91440" tIns="45720" rIns="91440" bIns="45720" numCol="1" anchorCtr="0" compatLnSpc="1">
            <a:prstTxWarp prst="textNoShape">
              <a:avLst/>
            </a:prstTxWarp>
            <a:normAutofit/>
          </a:bodyPr>
          <a:lstStyle/>
          <a:p>
            <a:pPr algn="ctr" eaLnBrk="1" hangingPunct="1">
              <a:defRPr/>
            </a:pPr>
            <a:r>
              <a:rPr lang="ru-RU" sz="3600" b="1" dirty="0" smtClean="0"/>
              <a:t>Результаты работы группы в 2018 г.: </a:t>
            </a:r>
            <a:endParaRPr lang="ru-RU" sz="3600" b="1" dirty="0" smtClean="0">
              <a:effectLst>
                <a:outerShdw blurRad="38100" dist="38100" dir="2700000" algn="tl">
                  <a:srgbClr val="C0C0C0"/>
                </a:outerShdw>
              </a:effectLst>
            </a:endParaRPr>
          </a:p>
        </p:txBody>
      </p:sp>
      <p:sp>
        <p:nvSpPr>
          <p:cNvPr id="52226" name="Содержимое 2"/>
          <p:cNvSpPr>
            <a:spLocks noGrp="1"/>
          </p:cNvSpPr>
          <p:nvPr>
            <p:ph idx="4294967295"/>
          </p:nvPr>
        </p:nvSpPr>
        <p:spPr>
          <a:xfrm>
            <a:off x="323528" y="980728"/>
            <a:ext cx="8568952" cy="5088285"/>
          </a:xfrm>
        </p:spPr>
        <p:txBody>
          <a:bodyPr/>
          <a:lstStyle/>
          <a:p>
            <a:pPr marL="596900" indent="-514350">
              <a:buFont typeface="+mj-lt"/>
              <a:buAutoNum type="arabicPeriod"/>
            </a:pPr>
            <a:r>
              <a:rPr lang="ru-RU" sz="2800" dirty="0" smtClean="0"/>
              <a:t>Модуль в рабочей программе (КТП) по истории России </a:t>
            </a:r>
            <a:r>
              <a:rPr lang="en-US" sz="2800" dirty="0" smtClean="0"/>
              <a:t>XX </a:t>
            </a:r>
            <a:r>
              <a:rPr lang="ru-RU" sz="2800" dirty="0" smtClean="0"/>
              <a:t>века в 9 классе «Формирование и оценивание умения поиска информации в письменных исторических источниках»; </a:t>
            </a:r>
          </a:p>
          <a:p>
            <a:pPr marL="596900" indent="-514350">
              <a:buFont typeface="+mj-lt"/>
              <a:buAutoNum type="arabicPeriod"/>
            </a:pPr>
            <a:r>
              <a:rPr lang="ru-RU" sz="2800" dirty="0" smtClean="0"/>
              <a:t>Разработка и апробация диагностических контрольных материалов: КМ1, КМ2, КМ3;</a:t>
            </a:r>
          </a:p>
          <a:p>
            <a:pPr marL="596900" indent="-514350">
              <a:buFont typeface="+mj-lt"/>
              <a:buAutoNum type="arabicPeriod"/>
            </a:pPr>
            <a:r>
              <a:rPr lang="ru-RU" sz="2800" dirty="0" smtClean="0"/>
              <a:t>Изменение </a:t>
            </a:r>
            <a:r>
              <a:rPr lang="ru-RU" sz="2800" dirty="0" smtClean="0">
                <a:hlinkClick r:id="rId3" action="ppaction://hlinkfile"/>
              </a:rPr>
              <a:t>«Таблицы развития умения проводить поиск информации в исторических источниках с 5 по 9 класс», </a:t>
            </a:r>
            <a:r>
              <a:rPr lang="ru-RU" sz="2800" dirty="0" smtClean="0"/>
              <a:t>за счет включения содержания за 10-11 класс;</a:t>
            </a:r>
          </a:p>
          <a:p>
            <a:pPr marL="596900" indent="-514350">
              <a:buFont typeface="+mj-lt"/>
              <a:buAutoNum type="arabicPeriod"/>
            </a:pPr>
            <a:r>
              <a:rPr lang="ru-RU" sz="2800" dirty="0" smtClean="0"/>
              <a:t>Обобщение, описание и трансляция полученного опыта</a:t>
            </a:r>
          </a:p>
          <a:p>
            <a:pPr eaLnBrk="1" hangingPunct="1">
              <a:buFont typeface="Wingdings 2" pitchFamily="18" charset="2"/>
              <a:buNone/>
            </a:pPr>
            <a:endParaRPr lang="ru-RU"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51520" y="0"/>
            <a:ext cx="8651478" cy="980728"/>
          </a:xfrm>
        </p:spPr>
        <p:txBody>
          <a:bodyPr vert="horz" wrap="square" lIns="91440" tIns="45720" rIns="91440" bIns="45720" numCol="1" anchorCtr="0" compatLnSpc="1">
            <a:prstTxWarp prst="textNoShape">
              <a:avLst/>
            </a:prstTxWarp>
            <a:normAutofit/>
          </a:bodyPr>
          <a:lstStyle/>
          <a:p>
            <a:pPr algn="ctr" eaLnBrk="1" hangingPunct="1">
              <a:defRPr/>
            </a:pPr>
            <a:r>
              <a:rPr lang="ru-RU" sz="2800" b="1" dirty="0" smtClean="0">
                <a:effectLst/>
              </a:rPr>
              <a:t>Результаты диагностического контрольного мероприятия №1 в 9-х классах (51 учащийся)</a:t>
            </a:r>
          </a:p>
        </p:txBody>
      </p:sp>
      <p:graphicFrame>
        <p:nvGraphicFramePr>
          <p:cNvPr id="7" name="Таблица 6"/>
          <p:cNvGraphicFramePr>
            <a:graphicFrameLocks noGrp="1"/>
          </p:cNvGraphicFramePr>
          <p:nvPr/>
        </p:nvGraphicFramePr>
        <p:xfrm>
          <a:off x="0" y="980727"/>
          <a:ext cx="9143999" cy="5898611"/>
        </p:xfrm>
        <a:graphic>
          <a:graphicData uri="http://schemas.openxmlformats.org/drawingml/2006/table">
            <a:tbl>
              <a:tblPr/>
              <a:tblGrid>
                <a:gridCol w="1115616"/>
                <a:gridCol w="3384536"/>
                <a:gridCol w="1867694"/>
                <a:gridCol w="1258760"/>
                <a:gridCol w="1517393"/>
              </a:tblGrid>
              <a:tr h="835471">
                <a:tc>
                  <a:txBody>
                    <a:bodyPr/>
                    <a:lstStyle/>
                    <a:p>
                      <a:pPr indent="37465" algn="ctr">
                        <a:lnSpc>
                          <a:spcPct val="100000"/>
                        </a:lnSpc>
                        <a:spcAft>
                          <a:spcPts val="0"/>
                        </a:spcAft>
                      </a:pPr>
                      <a:r>
                        <a:rPr lang="ru-RU" sz="1800" b="1" dirty="0">
                          <a:latin typeface="Times New Roman"/>
                          <a:ea typeface="Times New Roman"/>
                        </a:rPr>
                        <a:t>Баллы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Степень </a:t>
                      </a:r>
                      <a:r>
                        <a:rPr lang="ru-RU" sz="1800" b="1" dirty="0" err="1">
                          <a:latin typeface="Times New Roman"/>
                          <a:ea typeface="Times New Roman"/>
                        </a:rPr>
                        <a:t>сформированности</a:t>
                      </a:r>
                      <a:endParaRPr lang="ru-RU"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Уровень</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Оценка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Кол-во учащихся/процент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471">
                <a:tc>
                  <a:txBody>
                    <a:bodyPr/>
                    <a:lstStyle/>
                    <a:p>
                      <a:pPr indent="37465" algn="ctr">
                        <a:lnSpc>
                          <a:spcPct val="100000"/>
                        </a:lnSpc>
                        <a:spcAft>
                          <a:spcPts val="0"/>
                        </a:spcAft>
                      </a:pPr>
                      <a:r>
                        <a:rPr lang="en-US" sz="1800" b="1">
                          <a:latin typeface="Times New Roman"/>
                          <a:ea typeface="Times New Roman"/>
                        </a:rPr>
                        <a:t>9</a:t>
                      </a:r>
                      <a:r>
                        <a:rPr lang="ru-RU" sz="1800" b="1">
                          <a:latin typeface="Times New Roman"/>
                          <a:ea typeface="Times New Roman"/>
                        </a:rPr>
                        <a:t>-</a:t>
                      </a:r>
                      <a:r>
                        <a:rPr lang="en-US" sz="1800" b="1">
                          <a:latin typeface="Times New Roman"/>
                          <a:ea typeface="Times New Roman"/>
                        </a:rPr>
                        <a:t>10</a:t>
                      </a:r>
                      <a:endParaRPr lang="ru-RU"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сформировано полностью на высоком уровне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Высокий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a:latin typeface="Times New Roman"/>
                          <a:ea typeface="Times New Roman"/>
                        </a:rPr>
                        <a:t>10 / 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3205">
                <a:tc>
                  <a:txBody>
                    <a:bodyPr/>
                    <a:lstStyle/>
                    <a:p>
                      <a:pPr indent="37465" algn="ctr">
                        <a:lnSpc>
                          <a:spcPct val="100000"/>
                        </a:lnSpc>
                        <a:spcAft>
                          <a:spcPts val="0"/>
                        </a:spcAft>
                      </a:pPr>
                      <a:r>
                        <a:rPr lang="en-US" sz="1800" b="1" dirty="0">
                          <a:latin typeface="Times New Roman"/>
                          <a:ea typeface="Times New Roman"/>
                        </a:rPr>
                        <a:t>7</a:t>
                      </a:r>
                      <a:r>
                        <a:rPr lang="ru-RU" sz="1800" b="1" dirty="0">
                          <a:latin typeface="Times New Roman"/>
                          <a:ea typeface="Times New Roman"/>
                        </a:rPr>
                        <a:t>-</a:t>
                      </a:r>
                      <a:r>
                        <a:rPr lang="en-US" sz="1800" b="1" dirty="0">
                          <a:latin typeface="Times New Roman"/>
                          <a:ea typeface="Times New Roman"/>
                        </a:rPr>
                        <a:t>8</a:t>
                      </a:r>
                      <a:endParaRPr lang="ru-RU"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сформировано, но может быть усовершенствовано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Повышенный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18 / 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713">
                <a:tc>
                  <a:txBody>
                    <a:bodyPr/>
                    <a:lstStyle/>
                    <a:p>
                      <a:pPr indent="37465" algn="ctr">
                        <a:lnSpc>
                          <a:spcPct val="100000"/>
                        </a:lnSpc>
                        <a:spcAft>
                          <a:spcPts val="0"/>
                        </a:spcAft>
                      </a:pPr>
                      <a:r>
                        <a:rPr lang="en-US" sz="1800" b="1">
                          <a:latin typeface="Times New Roman"/>
                          <a:ea typeface="Times New Roman"/>
                        </a:rPr>
                        <a:t>5</a:t>
                      </a:r>
                      <a:r>
                        <a:rPr lang="ru-RU" sz="1800" b="1">
                          <a:latin typeface="Times New Roman"/>
                          <a:ea typeface="Times New Roman"/>
                        </a:rPr>
                        <a:t>-</a:t>
                      </a:r>
                      <a:r>
                        <a:rPr lang="en-US" sz="1800" b="1">
                          <a:latin typeface="Times New Roman"/>
                          <a:ea typeface="Times New Roman"/>
                        </a:rPr>
                        <a:t>6</a:t>
                      </a:r>
                      <a:endParaRPr lang="ru-RU"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сформировано частично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Базовый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19 / 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5943">
                <a:tc>
                  <a:txBody>
                    <a:bodyPr/>
                    <a:lstStyle/>
                    <a:p>
                      <a:pPr indent="37465" algn="ctr">
                        <a:lnSpc>
                          <a:spcPct val="100000"/>
                        </a:lnSpc>
                        <a:spcAft>
                          <a:spcPts val="0"/>
                        </a:spcAft>
                      </a:pPr>
                      <a:r>
                        <a:rPr lang="ru-RU" sz="1800" b="1">
                          <a:latin typeface="Times New Roman"/>
                          <a:ea typeface="Times New Roman"/>
                        </a:rPr>
                        <a:t>3-4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не сформировано, но возможно его частичное формирование после коррекционной  работы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spc="0">
                          <a:latin typeface="Times New Roman"/>
                          <a:ea typeface="Times New Roman"/>
                          <a:cs typeface="Times New Roman"/>
                        </a:rPr>
                        <a:t>Пониженный</a:t>
                      </a:r>
                      <a:endParaRPr lang="ru-RU"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4 / 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471">
                <a:tc>
                  <a:txBody>
                    <a:bodyPr/>
                    <a:lstStyle/>
                    <a:p>
                      <a:pPr indent="37465" algn="ctr">
                        <a:lnSpc>
                          <a:spcPct val="100000"/>
                        </a:lnSpc>
                        <a:spcAft>
                          <a:spcPts val="0"/>
                        </a:spcAft>
                      </a:pPr>
                      <a:r>
                        <a:rPr lang="ru-RU" sz="1800" b="1">
                          <a:latin typeface="Times New Roman"/>
                          <a:ea typeface="Times New Roman"/>
                        </a:rPr>
                        <a:t>менее 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не сформировано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Низкий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a:latin typeface="Times New Roman"/>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51520" y="0"/>
            <a:ext cx="8651478" cy="980728"/>
          </a:xfrm>
        </p:spPr>
        <p:txBody>
          <a:bodyPr vert="horz" wrap="square" lIns="91440" tIns="45720" rIns="91440" bIns="45720" numCol="1" anchorCtr="0" compatLnSpc="1">
            <a:prstTxWarp prst="textNoShape">
              <a:avLst/>
            </a:prstTxWarp>
            <a:normAutofit/>
          </a:bodyPr>
          <a:lstStyle/>
          <a:p>
            <a:pPr algn="ctr" eaLnBrk="1" hangingPunct="1">
              <a:defRPr/>
            </a:pPr>
            <a:r>
              <a:rPr lang="ru-RU" sz="2800" b="1" dirty="0" smtClean="0">
                <a:effectLst/>
              </a:rPr>
              <a:t>Результаты диагностического контрольного мероприятия №3 в 10-м классе (20 учащихся)</a:t>
            </a:r>
          </a:p>
        </p:txBody>
      </p:sp>
      <p:graphicFrame>
        <p:nvGraphicFramePr>
          <p:cNvPr id="7" name="Таблица 6"/>
          <p:cNvGraphicFramePr>
            <a:graphicFrameLocks noGrp="1"/>
          </p:cNvGraphicFramePr>
          <p:nvPr/>
        </p:nvGraphicFramePr>
        <p:xfrm>
          <a:off x="0" y="980727"/>
          <a:ext cx="9143999" cy="5898611"/>
        </p:xfrm>
        <a:graphic>
          <a:graphicData uri="http://schemas.openxmlformats.org/drawingml/2006/table">
            <a:tbl>
              <a:tblPr/>
              <a:tblGrid>
                <a:gridCol w="1115616"/>
                <a:gridCol w="3384536"/>
                <a:gridCol w="1867694"/>
                <a:gridCol w="1258760"/>
                <a:gridCol w="1517393"/>
              </a:tblGrid>
              <a:tr h="835471">
                <a:tc>
                  <a:txBody>
                    <a:bodyPr/>
                    <a:lstStyle/>
                    <a:p>
                      <a:pPr indent="37465" algn="ctr">
                        <a:lnSpc>
                          <a:spcPct val="100000"/>
                        </a:lnSpc>
                        <a:spcAft>
                          <a:spcPts val="0"/>
                        </a:spcAft>
                      </a:pPr>
                      <a:r>
                        <a:rPr lang="ru-RU" sz="1800" b="1" dirty="0">
                          <a:latin typeface="Times New Roman"/>
                          <a:ea typeface="Times New Roman"/>
                        </a:rPr>
                        <a:t>Баллы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Степень </a:t>
                      </a:r>
                      <a:r>
                        <a:rPr lang="ru-RU" sz="1800" b="1" dirty="0" err="1">
                          <a:latin typeface="Times New Roman"/>
                          <a:ea typeface="Times New Roman"/>
                        </a:rPr>
                        <a:t>сформированности</a:t>
                      </a:r>
                      <a:endParaRPr lang="ru-RU"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Уровень</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Оценка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Кол-во учащихся/процент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471">
                <a:tc>
                  <a:txBody>
                    <a:bodyPr/>
                    <a:lstStyle/>
                    <a:p>
                      <a:pPr indent="37465" algn="ctr">
                        <a:lnSpc>
                          <a:spcPct val="100000"/>
                        </a:lnSpc>
                        <a:spcAft>
                          <a:spcPts val="0"/>
                        </a:spcAft>
                      </a:pPr>
                      <a:r>
                        <a:rPr lang="en-US" sz="1800" b="1">
                          <a:latin typeface="Times New Roman"/>
                          <a:ea typeface="Times New Roman"/>
                        </a:rPr>
                        <a:t>9</a:t>
                      </a:r>
                      <a:r>
                        <a:rPr lang="ru-RU" sz="1800" b="1">
                          <a:latin typeface="Times New Roman"/>
                          <a:ea typeface="Times New Roman"/>
                        </a:rPr>
                        <a:t>-</a:t>
                      </a:r>
                      <a:r>
                        <a:rPr lang="en-US" sz="1800" b="1">
                          <a:latin typeface="Times New Roman"/>
                          <a:ea typeface="Times New Roman"/>
                        </a:rPr>
                        <a:t>10</a:t>
                      </a:r>
                      <a:endParaRPr lang="ru-RU"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сформировано полностью на высоком уровне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Высокий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1800" b="1">
                          <a:latin typeface="Times New Roman"/>
                          <a:ea typeface="Times New Roman"/>
                        </a:rPr>
                        <a:t>0 / 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3205">
                <a:tc>
                  <a:txBody>
                    <a:bodyPr/>
                    <a:lstStyle/>
                    <a:p>
                      <a:pPr indent="37465" algn="ctr">
                        <a:lnSpc>
                          <a:spcPct val="100000"/>
                        </a:lnSpc>
                        <a:spcAft>
                          <a:spcPts val="0"/>
                        </a:spcAft>
                      </a:pPr>
                      <a:r>
                        <a:rPr lang="en-US" sz="1800" b="1" dirty="0">
                          <a:latin typeface="Times New Roman"/>
                          <a:ea typeface="Times New Roman"/>
                        </a:rPr>
                        <a:t>7</a:t>
                      </a:r>
                      <a:r>
                        <a:rPr lang="ru-RU" sz="1800" b="1" dirty="0">
                          <a:latin typeface="Times New Roman"/>
                          <a:ea typeface="Times New Roman"/>
                        </a:rPr>
                        <a:t>-</a:t>
                      </a:r>
                      <a:r>
                        <a:rPr lang="en-US" sz="1800" b="1" dirty="0">
                          <a:latin typeface="Times New Roman"/>
                          <a:ea typeface="Times New Roman"/>
                        </a:rPr>
                        <a:t>8</a:t>
                      </a:r>
                      <a:endParaRPr lang="ru-RU" sz="1800" b="1"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сформировано, но может быть усовершенствовано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Повышенный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1800" b="1">
                          <a:latin typeface="Times New Roman"/>
                          <a:ea typeface="Times New Roman"/>
                        </a:rPr>
                        <a:t>2 / 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713">
                <a:tc>
                  <a:txBody>
                    <a:bodyPr/>
                    <a:lstStyle/>
                    <a:p>
                      <a:pPr indent="37465" algn="ctr">
                        <a:lnSpc>
                          <a:spcPct val="100000"/>
                        </a:lnSpc>
                        <a:spcAft>
                          <a:spcPts val="0"/>
                        </a:spcAft>
                      </a:pPr>
                      <a:r>
                        <a:rPr lang="en-US" sz="1800" b="1">
                          <a:latin typeface="Times New Roman"/>
                          <a:ea typeface="Times New Roman"/>
                        </a:rPr>
                        <a:t>5</a:t>
                      </a:r>
                      <a:r>
                        <a:rPr lang="ru-RU" sz="1800" b="1">
                          <a:latin typeface="Times New Roman"/>
                          <a:ea typeface="Times New Roman"/>
                        </a:rPr>
                        <a:t>-</a:t>
                      </a:r>
                      <a:r>
                        <a:rPr lang="en-US" sz="1800" b="1">
                          <a:latin typeface="Times New Roman"/>
                          <a:ea typeface="Times New Roman"/>
                        </a:rPr>
                        <a:t>6</a:t>
                      </a:r>
                      <a:endParaRPr lang="ru-RU"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сформировано частично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Базовый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1800" b="1">
                          <a:latin typeface="Times New Roman"/>
                          <a:ea typeface="Times New Roman"/>
                        </a:rPr>
                        <a:t>9 / 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5943">
                <a:tc>
                  <a:txBody>
                    <a:bodyPr/>
                    <a:lstStyle/>
                    <a:p>
                      <a:pPr indent="37465" algn="ctr">
                        <a:lnSpc>
                          <a:spcPct val="100000"/>
                        </a:lnSpc>
                        <a:spcAft>
                          <a:spcPts val="0"/>
                        </a:spcAft>
                      </a:pPr>
                      <a:r>
                        <a:rPr lang="ru-RU" sz="1800" b="1">
                          <a:latin typeface="Times New Roman"/>
                          <a:ea typeface="Times New Roman"/>
                        </a:rPr>
                        <a:t>3-4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не сформировано, но возможно его частичное формирование после коррекционной  работы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spc="0">
                          <a:latin typeface="Times New Roman"/>
                          <a:ea typeface="Times New Roman"/>
                          <a:cs typeface="Times New Roman"/>
                        </a:rPr>
                        <a:t>Пониженный</a:t>
                      </a:r>
                      <a:endParaRPr lang="ru-RU" sz="1800" b="1">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1800" b="1">
                          <a:latin typeface="Times New Roman"/>
                          <a:ea typeface="Times New Roman"/>
                        </a:rPr>
                        <a:t>8 / 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5471">
                <a:tc>
                  <a:txBody>
                    <a:bodyPr/>
                    <a:lstStyle/>
                    <a:p>
                      <a:pPr indent="37465" algn="ctr">
                        <a:lnSpc>
                          <a:spcPct val="100000"/>
                        </a:lnSpc>
                        <a:spcAft>
                          <a:spcPts val="0"/>
                        </a:spcAft>
                      </a:pPr>
                      <a:r>
                        <a:rPr lang="ru-RU" sz="1800" b="1">
                          <a:latin typeface="Times New Roman"/>
                          <a:ea typeface="Times New Roman"/>
                        </a:rPr>
                        <a:t>менее 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dirty="0">
                          <a:latin typeface="Times New Roman"/>
                          <a:ea typeface="Times New Roman"/>
                        </a:rPr>
                        <a:t>умение не сформировано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985" algn="ctr">
                        <a:lnSpc>
                          <a:spcPct val="100000"/>
                        </a:lnSpc>
                        <a:spcAft>
                          <a:spcPts val="0"/>
                        </a:spcAft>
                      </a:pPr>
                      <a:r>
                        <a:rPr lang="ru-RU" sz="1800" b="1" dirty="0">
                          <a:latin typeface="Times New Roman"/>
                          <a:ea typeface="Times New Roman"/>
                        </a:rPr>
                        <a:t>Низкий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00000"/>
                        </a:lnSpc>
                        <a:spcAft>
                          <a:spcPts val="0"/>
                        </a:spcAft>
                      </a:pPr>
                      <a:r>
                        <a:rPr lang="ru-RU" sz="1800" b="1">
                          <a:latin typeface="Times New Roman"/>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1800" b="1" dirty="0">
                          <a:latin typeface="Times New Roman"/>
                          <a:ea typeface="Times New Roman"/>
                        </a:rPr>
                        <a:t>1 /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755576" y="0"/>
            <a:ext cx="7499350" cy="692696"/>
          </a:xfrm>
        </p:spPr>
        <p:txBody>
          <a:bodyPr vert="horz" wrap="square" lIns="91440" tIns="45720" rIns="91440" bIns="45720" numCol="1" anchorCtr="0" compatLnSpc="1">
            <a:prstTxWarp prst="textNoShape">
              <a:avLst/>
            </a:prstTxWarp>
            <a:normAutofit fontScale="90000"/>
          </a:bodyPr>
          <a:lstStyle/>
          <a:p>
            <a:pPr algn="ctr" eaLnBrk="1" hangingPunct="1">
              <a:defRPr/>
            </a:pPr>
            <a:r>
              <a:rPr lang="ru-RU" dirty="0" smtClean="0">
                <a:effectLst>
                  <a:outerShdw blurRad="38100" dist="38100" dir="2700000" algn="tl">
                    <a:srgbClr val="C0C0C0"/>
                  </a:outerShdw>
                </a:effectLst>
              </a:rPr>
              <a:t>Вывод</a:t>
            </a:r>
          </a:p>
        </p:txBody>
      </p:sp>
      <p:sp>
        <p:nvSpPr>
          <p:cNvPr id="52226" name="Содержимое 2"/>
          <p:cNvSpPr>
            <a:spLocks noGrp="1"/>
          </p:cNvSpPr>
          <p:nvPr>
            <p:ph idx="4294967295"/>
          </p:nvPr>
        </p:nvSpPr>
        <p:spPr>
          <a:xfrm>
            <a:off x="0" y="620688"/>
            <a:ext cx="9144000" cy="6237312"/>
          </a:xfrm>
        </p:spPr>
        <p:txBody>
          <a:bodyPr/>
          <a:lstStyle/>
          <a:p>
            <a:pPr eaLnBrk="1" hangingPunct="1">
              <a:buFont typeface="Wingdings 2" pitchFamily="18" charset="2"/>
              <a:buNone/>
            </a:pPr>
            <a:r>
              <a:rPr lang="ru-RU" b="1" dirty="0" smtClean="0"/>
              <a:t>   </a:t>
            </a:r>
            <a:r>
              <a:rPr lang="ru-RU" sz="2800" dirty="0" smtClean="0"/>
              <a:t>Принципы формирования умения работы с письменными историческими источниками:</a:t>
            </a:r>
          </a:p>
          <a:p>
            <a:pPr eaLnBrk="1" hangingPunct="1">
              <a:buFont typeface="Wingdings 2" pitchFamily="18" charset="2"/>
              <a:buNone/>
            </a:pPr>
            <a:r>
              <a:rPr lang="ru-RU" sz="2800" dirty="0" smtClean="0"/>
              <a:t> - систематичность</a:t>
            </a:r>
          </a:p>
          <a:p>
            <a:pPr eaLnBrk="1" hangingPunct="1">
              <a:buFont typeface="Wingdings 2" pitchFamily="18" charset="2"/>
              <a:buNone/>
            </a:pPr>
            <a:r>
              <a:rPr lang="ru-RU" sz="2800" dirty="0" smtClean="0"/>
              <a:t> - усложнение</a:t>
            </a:r>
          </a:p>
          <a:p>
            <a:pPr eaLnBrk="1" hangingPunct="1">
              <a:buNone/>
            </a:pPr>
            <a:r>
              <a:rPr lang="ru-RU" sz="2800" dirty="0" smtClean="0"/>
              <a:t> - диагностичность  </a:t>
            </a:r>
          </a:p>
          <a:p>
            <a:pPr eaLnBrk="1" hangingPunct="1">
              <a:buNone/>
            </a:pPr>
            <a:r>
              <a:rPr lang="ru-RU" sz="2800" b="1" dirty="0" smtClean="0"/>
              <a:t>   - </a:t>
            </a:r>
            <a:r>
              <a:rPr lang="ru-RU" sz="2800" dirty="0" smtClean="0"/>
              <a:t>обратить внимание на формирование причинно-следственных связей, определение различий между фактами и причинами при работе с историческими источниками </a:t>
            </a:r>
          </a:p>
          <a:p>
            <a:pPr eaLnBrk="1" hangingPunct="1">
              <a:buNone/>
            </a:pPr>
            <a:r>
              <a:rPr lang="ru-RU" sz="2400" b="1" dirty="0" smtClean="0"/>
              <a:t>Для обеспечения преемственности и последовательности в формировании умения  от класса к классу во входные контрольные мероприятия в каждом классе включать задания на проверку навыков сформированных в предшествующий год обучения.</a:t>
            </a:r>
          </a:p>
          <a:p>
            <a:pPr eaLnBrk="1" hangingPunct="1">
              <a:buFont typeface="Wingdings 2" pitchFamily="18" charset="2"/>
              <a:buNone/>
            </a:pPr>
            <a:r>
              <a:rPr lang="ru-RU" sz="2800" dirty="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z="4400" b="1" dirty="0" smtClean="0">
                <a:solidFill>
                  <a:schemeClr val="tx2">
                    <a:satMod val="130000"/>
                  </a:schemeClr>
                </a:solidFill>
              </a:rPr>
              <a:t>Мои контакты:</a:t>
            </a:r>
            <a:endParaRPr lang="ru-RU" dirty="0">
              <a:solidFill>
                <a:schemeClr val="tx2">
                  <a:satMod val="130000"/>
                </a:schemeClr>
              </a:solidFill>
            </a:endParaRPr>
          </a:p>
        </p:txBody>
      </p:sp>
      <p:sp>
        <p:nvSpPr>
          <p:cNvPr id="54274" name="Содержимое 2"/>
          <p:cNvSpPr>
            <a:spLocks noGrp="1"/>
          </p:cNvSpPr>
          <p:nvPr>
            <p:ph idx="1"/>
          </p:nvPr>
        </p:nvSpPr>
        <p:spPr>
          <a:xfrm>
            <a:off x="1043608" y="1412776"/>
            <a:ext cx="7497763" cy="5040312"/>
          </a:xfrm>
        </p:spPr>
        <p:txBody>
          <a:bodyPr/>
          <a:lstStyle/>
          <a:p>
            <a:pPr algn="ctr" eaLnBrk="1" hangingPunct="1">
              <a:buFont typeface="Wingdings 2" pitchFamily="18" charset="2"/>
              <a:buNone/>
            </a:pPr>
            <a:r>
              <a:rPr lang="ru-RU" b="1" dirty="0" smtClean="0">
                <a:latin typeface="Arial" charset="0"/>
              </a:rPr>
              <a:t>МАОУ «Чердынская СОШ </a:t>
            </a:r>
          </a:p>
          <a:p>
            <a:pPr algn="ctr" eaLnBrk="1" hangingPunct="1">
              <a:buFont typeface="Wingdings 2" pitchFamily="18" charset="2"/>
              <a:buNone/>
            </a:pPr>
            <a:r>
              <a:rPr lang="ru-RU" b="1" dirty="0" smtClean="0">
                <a:latin typeface="Arial" charset="0"/>
              </a:rPr>
              <a:t>им. А.И. </a:t>
            </a:r>
            <a:r>
              <a:rPr lang="ru-RU" b="1" dirty="0" err="1" smtClean="0">
                <a:latin typeface="Arial" charset="0"/>
              </a:rPr>
              <a:t>Спирина</a:t>
            </a:r>
            <a:r>
              <a:rPr lang="ru-RU" b="1" dirty="0" smtClean="0">
                <a:latin typeface="Arial" charset="0"/>
              </a:rPr>
              <a:t>»</a:t>
            </a:r>
            <a:r>
              <a:rPr lang="ru-RU" sz="3600" b="1" dirty="0" smtClean="0">
                <a:latin typeface="Arial" charset="0"/>
              </a:rPr>
              <a:t> </a:t>
            </a:r>
          </a:p>
          <a:p>
            <a:pPr algn="ctr" eaLnBrk="1" hangingPunct="1">
              <a:buFont typeface="Wingdings 2" pitchFamily="18" charset="2"/>
              <a:buNone/>
            </a:pPr>
            <a:r>
              <a:rPr lang="ru-RU" sz="3600" b="1" dirty="0" smtClean="0">
                <a:latin typeface="Arial" charset="0"/>
              </a:rPr>
              <a:t>Пермский край, г. Чердынь, </a:t>
            </a:r>
          </a:p>
          <a:p>
            <a:pPr algn="ctr" eaLnBrk="1" hangingPunct="1">
              <a:buFont typeface="Wingdings 2" pitchFamily="18" charset="2"/>
              <a:buNone/>
            </a:pPr>
            <a:r>
              <a:rPr lang="ru-RU" sz="3600" b="1" dirty="0" smtClean="0">
                <a:latin typeface="Arial" charset="0"/>
              </a:rPr>
              <a:t>ул. </a:t>
            </a:r>
            <a:r>
              <a:rPr lang="ru-RU" sz="3600" b="1" dirty="0" err="1" smtClean="0">
                <a:latin typeface="Arial" charset="0"/>
              </a:rPr>
              <a:t>Прокопьевская</a:t>
            </a:r>
            <a:r>
              <a:rPr lang="ru-RU" sz="3600" b="1" dirty="0" smtClean="0">
                <a:latin typeface="Arial" charset="0"/>
              </a:rPr>
              <a:t>, 83</a:t>
            </a:r>
          </a:p>
          <a:p>
            <a:pPr algn="ctr" eaLnBrk="1" hangingPunct="1">
              <a:buFont typeface="Wingdings 2" pitchFamily="18" charset="2"/>
              <a:buNone/>
            </a:pPr>
            <a:r>
              <a:rPr lang="en-US" b="1" dirty="0" smtClean="0">
                <a:latin typeface="Arial" charset="0"/>
              </a:rPr>
              <a:t>e – mail: nata.</a:t>
            </a:r>
            <a:r>
              <a:rPr lang="en-US" b="1" dirty="0" smtClean="0"/>
              <a:t>mikova.75@mail.ru</a:t>
            </a:r>
            <a:r>
              <a:rPr lang="ru-RU" dirty="0" smtClean="0"/>
              <a:t> </a:t>
            </a:r>
            <a:endParaRPr lang="ru-RU" b="1" u="sng" dirty="0" smtClean="0">
              <a:latin typeface="Arial" charset="0"/>
            </a:endParaRPr>
          </a:p>
          <a:p>
            <a:pPr eaLnBrk="1" hangingPunct="1">
              <a:buFont typeface="Wingdings 2" pitchFamily="18" charset="2"/>
              <a:buNone/>
            </a:pPr>
            <a:r>
              <a:rPr lang="en-US" sz="3600" b="1" dirty="0" smtClean="0">
                <a:solidFill>
                  <a:schemeClr val="tx2"/>
                </a:solidFill>
                <a:latin typeface="Arial" charset="0"/>
              </a:rPr>
              <a:t>        </a:t>
            </a:r>
            <a:r>
              <a:rPr lang="ru-RU" sz="3600" b="1" dirty="0" smtClean="0">
                <a:solidFill>
                  <a:schemeClr val="tx2"/>
                </a:solidFill>
                <a:latin typeface="Arial" charset="0"/>
              </a:rPr>
              <a:t>Благодарю за внимание!</a:t>
            </a:r>
          </a:p>
        </p:txBody>
      </p:sp>
      <p:pic>
        <p:nvPicPr>
          <p:cNvPr id="54275" name="Рисунок 3" descr="inv1.jpg"/>
          <p:cNvPicPr>
            <a:picLocks noChangeAspect="1"/>
          </p:cNvPicPr>
          <p:nvPr/>
        </p:nvPicPr>
        <p:blipFill>
          <a:blip r:embed="rId3" cstate="print"/>
          <a:srcRect/>
          <a:stretch>
            <a:fillRect/>
          </a:stretch>
        </p:blipFill>
        <p:spPr bwMode="auto">
          <a:xfrm>
            <a:off x="7596188" y="5445125"/>
            <a:ext cx="1260475" cy="1203325"/>
          </a:xfrm>
          <a:prstGeom prst="rect">
            <a:avLst/>
          </a:prstGeom>
          <a:noFill/>
          <a:ln w="9525">
            <a:noFill/>
            <a:miter lim="800000"/>
            <a:headEnd/>
            <a:tailEnd/>
          </a:ln>
        </p:spPr>
      </p:pic>
      <p:pic>
        <p:nvPicPr>
          <p:cNvPr id="54276" name="Picture 2" descr="C:\Users\Mikova_NP\Desktop\logotip_1.jpg"/>
          <p:cNvPicPr>
            <a:picLocks noChangeAspect="1" noChangeArrowheads="1"/>
          </p:cNvPicPr>
          <p:nvPr/>
        </p:nvPicPr>
        <p:blipFill>
          <a:blip r:embed="rId4" cstate="print"/>
          <a:srcRect/>
          <a:stretch>
            <a:fillRect/>
          </a:stretch>
        </p:blipFill>
        <p:spPr bwMode="auto">
          <a:xfrm>
            <a:off x="251520" y="260648"/>
            <a:ext cx="1306513" cy="136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74638"/>
            <a:ext cx="8250882" cy="1143000"/>
          </a:xfrm>
        </p:spPr>
        <p:txBody>
          <a:bodyPr vert="horz" wrap="square" lIns="91440" tIns="45720" rIns="91440" bIns="45720" numCol="1" anchorCtr="0" compatLnSpc="1">
            <a:prstTxWarp prst="textNoShape">
              <a:avLst/>
            </a:prstTxWarp>
            <a:normAutofit fontScale="90000"/>
          </a:bodyPr>
          <a:lstStyle/>
          <a:p>
            <a:pPr algn="ctr" eaLnBrk="1" hangingPunct="1">
              <a:defRPr/>
            </a:pPr>
            <a:r>
              <a:rPr lang="ru-RU" dirty="0" smtClean="0">
                <a:effectLst>
                  <a:outerShdw blurRad="38100" dist="38100" dir="2700000" algn="tl">
                    <a:srgbClr val="C0C0C0"/>
                  </a:outerShdw>
                </a:effectLst>
              </a:rPr>
              <a:t>Из </a:t>
            </a:r>
            <a:r>
              <a:rPr lang="ru-RU" dirty="0" smtClean="0"/>
              <a:t>требований к результатам освоения ООП ООО (ФГОС ООО)</a:t>
            </a:r>
            <a:r>
              <a:rPr lang="ru-RU" dirty="0" smtClean="0">
                <a:effectLst>
                  <a:outerShdw blurRad="38100" dist="38100" dir="2700000" algn="tl">
                    <a:srgbClr val="C0C0C0"/>
                  </a:outerShdw>
                </a:effectLst>
              </a:rPr>
              <a:t>:</a:t>
            </a:r>
          </a:p>
        </p:txBody>
      </p:sp>
      <p:sp>
        <p:nvSpPr>
          <p:cNvPr id="17410" name="Содержимое 2"/>
          <p:cNvSpPr>
            <a:spLocks noGrp="1"/>
          </p:cNvSpPr>
          <p:nvPr>
            <p:ph idx="1"/>
          </p:nvPr>
        </p:nvSpPr>
        <p:spPr>
          <a:xfrm>
            <a:off x="971550" y="1556791"/>
            <a:ext cx="7600950" cy="4512221"/>
          </a:xfrm>
        </p:spPr>
        <p:txBody>
          <a:bodyPr/>
          <a:lstStyle/>
          <a:p>
            <a:pPr eaLnBrk="1" hangingPunct="1">
              <a:buNone/>
            </a:pPr>
            <a:r>
              <a:rPr lang="ru-RU" dirty="0" smtClean="0"/>
              <a:t> </a:t>
            </a:r>
            <a:r>
              <a:rPr lang="ru-RU" b="1" dirty="0" smtClean="0"/>
              <a:t>«умение искать, анализировать, сопоставлять и оценивать содержащуюся в различных источниках информацию о событиях и явлениях прошлого и настоящего, способностей определять  и аргументировать  своё  отношение к ней»</a:t>
            </a:r>
            <a:endParaRPr lang="ru-RU" b="1" dirty="0" smtClean="0">
              <a:latin typeface="Arial" charset="0"/>
            </a:endParaRPr>
          </a:p>
        </p:txBody>
      </p:sp>
      <p:pic>
        <p:nvPicPr>
          <p:cNvPr id="17411" name="Рисунок 3" descr="inv1.jpg"/>
          <p:cNvPicPr>
            <a:picLocks noChangeAspect="1"/>
          </p:cNvPicPr>
          <p:nvPr/>
        </p:nvPicPr>
        <p:blipFill>
          <a:blip r:embed="rId3" cstate="print"/>
          <a:srcRect/>
          <a:stretch>
            <a:fillRect/>
          </a:stretch>
        </p:blipFill>
        <p:spPr bwMode="auto">
          <a:xfrm>
            <a:off x="7596188" y="5445125"/>
            <a:ext cx="1260475" cy="1203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043608" y="0"/>
            <a:ext cx="7499350" cy="764704"/>
          </a:xfrm>
        </p:spPr>
        <p:txBody>
          <a:bodyPr vert="horz" wrap="square" lIns="91440" tIns="45720" rIns="91440" bIns="45720" numCol="1" anchorCtr="0" compatLnSpc="1">
            <a:prstTxWarp prst="textNoShape">
              <a:avLst/>
            </a:prstTxWarp>
            <a:normAutofit/>
          </a:bodyPr>
          <a:lstStyle/>
          <a:p>
            <a:pPr algn="ctr" eaLnBrk="1" hangingPunct="1">
              <a:defRPr/>
            </a:pPr>
            <a:r>
              <a:rPr lang="ru-RU" dirty="0" smtClean="0">
                <a:effectLst>
                  <a:outerShdw blurRad="38100" dist="38100" dir="2700000" algn="tl">
                    <a:srgbClr val="C0C0C0"/>
                  </a:outerShdw>
                </a:effectLst>
              </a:rPr>
              <a:t>2014 – 2017 гг.</a:t>
            </a:r>
          </a:p>
        </p:txBody>
      </p:sp>
      <p:sp>
        <p:nvSpPr>
          <p:cNvPr id="21506" name="Содержимое 2"/>
          <p:cNvSpPr>
            <a:spLocks noGrp="1"/>
          </p:cNvSpPr>
          <p:nvPr>
            <p:ph idx="4294967295"/>
          </p:nvPr>
        </p:nvSpPr>
        <p:spPr>
          <a:xfrm>
            <a:off x="0" y="548680"/>
            <a:ext cx="9144000" cy="6309320"/>
          </a:xfrm>
        </p:spPr>
        <p:txBody>
          <a:bodyPr/>
          <a:lstStyle/>
          <a:p>
            <a:pPr algn="ctr">
              <a:buNone/>
            </a:pPr>
            <a:r>
              <a:rPr lang="ru-RU" dirty="0" smtClean="0"/>
              <a:t>«Умение выстраивать в логической последовательности действия исторических персонажей внутри события, опираясь на текст источника» - 5 класс</a:t>
            </a:r>
          </a:p>
          <a:p>
            <a:pPr algn="ctr">
              <a:buNone/>
            </a:pPr>
            <a:r>
              <a:rPr lang="ru-RU" dirty="0" smtClean="0"/>
              <a:t>«Умение проводить поиск информации в исторических текстах, материальных памятниках Средневековья» – 6 класс</a:t>
            </a:r>
          </a:p>
          <a:p>
            <a:pPr algn="ctr">
              <a:buNone/>
            </a:pPr>
            <a:r>
              <a:rPr lang="ru-RU" dirty="0" smtClean="0"/>
              <a:t>«………???……. информацию из различных источников по отечественной и всеобщей истории …….???....... ???.....» – 7-8 класс</a:t>
            </a:r>
          </a:p>
          <a:p>
            <a:pPr algn="ctr" eaLnBrk="1" hangingPunct="1">
              <a:buNone/>
            </a:pPr>
            <a:endParaRPr lang="ru-RU" b="1" dirty="0" smtClean="0"/>
          </a:p>
        </p:txBody>
      </p:sp>
      <p:sp>
        <p:nvSpPr>
          <p:cNvPr id="9" name="TextBox 8"/>
          <p:cNvSpPr txBox="1"/>
          <p:nvPr/>
        </p:nvSpPr>
        <p:spPr>
          <a:xfrm>
            <a:off x="1115616" y="3429000"/>
            <a:ext cx="2592288" cy="369332"/>
          </a:xfrm>
          <a:prstGeom prst="rect">
            <a:avLst/>
          </a:prstGeom>
          <a:noFill/>
        </p:spPr>
        <p:txBody>
          <a:bodyPr wrap="square" rtlCol="0">
            <a:spAutoFit/>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51520" y="0"/>
            <a:ext cx="8892480" cy="1143000"/>
          </a:xfrm>
        </p:spPr>
        <p:txBody>
          <a:bodyPr vert="horz" wrap="square" lIns="91440" tIns="45720" rIns="91440" bIns="45720" numCol="1" anchorCtr="0" compatLnSpc="1">
            <a:prstTxWarp prst="textNoShape">
              <a:avLst/>
            </a:prstTxWarp>
            <a:noAutofit/>
          </a:bodyPr>
          <a:lstStyle/>
          <a:p>
            <a:pPr algn="ctr" eaLnBrk="1" hangingPunct="1">
              <a:defRPr/>
            </a:pPr>
            <a:r>
              <a:rPr lang="ru-RU" sz="2400" b="1" dirty="0" smtClean="0">
                <a:solidFill>
                  <a:schemeClr val="tx2"/>
                </a:solidFill>
                <a:hlinkClick r:id="rId3" action="ppaction://hlinkfile"/>
              </a:rPr>
              <a:t>Таблица развития умения проводить поиск информации в исторических источниках с 5 по 9 класс</a:t>
            </a:r>
            <a:endParaRPr lang="ru-RU" sz="2400" dirty="0" smtClean="0">
              <a:solidFill>
                <a:schemeClr val="tx2"/>
              </a:solidFill>
              <a:effectLst>
                <a:outerShdw blurRad="38100" dist="38100" dir="2700000" algn="tl">
                  <a:srgbClr val="C0C0C0"/>
                </a:outerShdw>
              </a:effectLst>
            </a:endParaRPr>
          </a:p>
        </p:txBody>
      </p:sp>
      <p:graphicFrame>
        <p:nvGraphicFramePr>
          <p:cNvPr id="6" name="Таблица 5"/>
          <p:cNvGraphicFramePr>
            <a:graphicFrameLocks noGrp="1"/>
          </p:cNvGraphicFramePr>
          <p:nvPr/>
        </p:nvGraphicFramePr>
        <p:xfrm>
          <a:off x="251520" y="1196752"/>
          <a:ext cx="8568952" cy="5120640"/>
        </p:xfrm>
        <a:graphic>
          <a:graphicData uri="http://schemas.openxmlformats.org/drawingml/2006/table">
            <a:tbl>
              <a:tblPr/>
              <a:tblGrid>
                <a:gridCol w="958505"/>
                <a:gridCol w="1437518"/>
                <a:gridCol w="1209600"/>
                <a:gridCol w="1185941"/>
                <a:gridCol w="1339669"/>
                <a:gridCol w="2437719"/>
              </a:tblGrid>
              <a:tr h="178306">
                <a:tc>
                  <a:txBody>
                    <a:bodyPr/>
                    <a:lstStyle/>
                    <a:p>
                      <a:pPr indent="450215" algn="ctr">
                        <a:lnSpc>
                          <a:spcPct val="150000"/>
                        </a:lnSpc>
                        <a:spcAft>
                          <a:spcPts val="0"/>
                        </a:spcAft>
                      </a:pPr>
                      <a:r>
                        <a:rPr lang="ru-RU" sz="800" b="1" dirty="0">
                          <a:latin typeface="Times New Roman"/>
                          <a:ea typeface="Times New Roman"/>
                        </a:rPr>
                        <a:t>Параметры </a:t>
                      </a:r>
                      <a:endParaRPr lang="ru-RU" sz="800" dirty="0">
                        <a:latin typeface="Times New Roman"/>
                        <a:ea typeface="Times New Roman"/>
                      </a:endParaRPr>
                    </a:p>
                    <a:p>
                      <a:pPr indent="450215" algn="ctr">
                        <a:lnSpc>
                          <a:spcPct val="150000"/>
                        </a:lnSpc>
                        <a:spcAft>
                          <a:spcPts val="0"/>
                        </a:spcAft>
                      </a:pPr>
                      <a:r>
                        <a:rPr lang="ru-RU" sz="800" b="1" dirty="0">
                          <a:latin typeface="Times New Roman"/>
                          <a:ea typeface="Times New Roman"/>
                        </a:rPr>
                        <a:t>развития и усложнения</a:t>
                      </a:r>
                      <a:endParaRPr lang="ru-RU" sz="800" dirty="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800" b="1" dirty="0">
                          <a:latin typeface="Times New Roman"/>
                          <a:ea typeface="Times New Roman"/>
                        </a:rPr>
                        <a:t>5 класс</a:t>
                      </a:r>
                      <a:endParaRPr lang="ru-RU" sz="800" dirty="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800" b="1" dirty="0">
                          <a:latin typeface="Times New Roman"/>
                          <a:ea typeface="Times New Roman"/>
                        </a:rPr>
                        <a:t>6 класс</a:t>
                      </a:r>
                      <a:endParaRPr lang="ru-RU" sz="800" dirty="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800" b="1">
                          <a:latin typeface="Times New Roman"/>
                          <a:ea typeface="Times New Roman"/>
                        </a:rPr>
                        <a:t>7 класс</a:t>
                      </a:r>
                      <a:endParaRPr lang="ru-RU" sz="80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800" b="1">
                          <a:latin typeface="Times New Roman"/>
                          <a:ea typeface="Times New Roman"/>
                        </a:rPr>
                        <a:t>8 класс </a:t>
                      </a:r>
                      <a:endParaRPr lang="ru-RU" sz="80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800" b="1">
                          <a:latin typeface="Times New Roman"/>
                          <a:ea typeface="Times New Roman"/>
                        </a:rPr>
                        <a:t>9 класс</a:t>
                      </a:r>
                      <a:endParaRPr lang="ru-RU" sz="80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82">
                <a:tc>
                  <a:txBody>
                    <a:bodyPr/>
                    <a:lstStyle/>
                    <a:p>
                      <a:pPr indent="450215" algn="just">
                        <a:lnSpc>
                          <a:spcPct val="150000"/>
                        </a:lnSpc>
                        <a:spcAft>
                          <a:spcPts val="0"/>
                        </a:spcAft>
                      </a:pPr>
                      <a:r>
                        <a:rPr lang="ru-RU" sz="800" b="1" i="1" dirty="0">
                          <a:latin typeface="Times New Roman"/>
                          <a:ea typeface="Times New Roman"/>
                        </a:rPr>
                        <a:t>Навык работы с историческим источником</a:t>
                      </a:r>
                      <a:endParaRPr lang="ru-RU" sz="800" dirty="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dirty="0">
                          <a:latin typeface="Times New Roman"/>
                          <a:ea typeface="Times New Roman"/>
                        </a:rPr>
                        <a:t>Выявление информации из исторического источника</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dirty="0">
                          <a:latin typeface="Times New Roman"/>
                          <a:ea typeface="Times New Roman"/>
                        </a:rPr>
                        <a:t>Умение «разговорить» исторический источник через постановку вопросов </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dirty="0">
                          <a:latin typeface="Times New Roman"/>
                          <a:ea typeface="Times New Roman"/>
                        </a:rPr>
                        <a:t>Критическое чтение исторических источников </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a:latin typeface="Times New Roman"/>
                          <a:ea typeface="Times New Roman"/>
                        </a:rPr>
                        <a:t>Сопоставительный анализ исторических источников</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dirty="0" smtClean="0">
                          <a:latin typeface="Times New Roman"/>
                          <a:ea typeface="Times New Roman"/>
                        </a:rPr>
                        <a:t>Интерпретация </a:t>
                      </a:r>
                      <a:r>
                        <a:rPr lang="ru-RU" sz="800" dirty="0">
                          <a:latin typeface="Times New Roman"/>
                          <a:ea typeface="Times New Roman"/>
                        </a:rPr>
                        <a:t>исторического источника</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1020">
                <a:tc>
                  <a:txBody>
                    <a:bodyPr/>
                    <a:lstStyle/>
                    <a:p>
                      <a:pPr indent="450215" algn="just">
                        <a:lnSpc>
                          <a:spcPct val="150000"/>
                        </a:lnSpc>
                        <a:spcAft>
                          <a:spcPts val="0"/>
                        </a:spcAft>
                      </a:pPr>
                      <a:r>
                        <a:rPr lang="ru-RU" sz="800" b="1" i="1">
                          <a:latin typeface="Times New Roman"/>
                          <a:ea typeface="Times New Roman"/>
                        </a:rPr>
                        <a:t>Приемы и методы, развивающие умение</a:t>
                      </a:r>
                      <a:endParaRPr lang="ru-RU" sz="800">
                        <a:latin typeface="Times New Roman"/>
                        <a:ea typeface="Times New Roman"/>
                      </a:endParaRP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50000"/>
                        </a:lnSpc>
                        <a:spcAft>
                          <a:spcPts val="0"/>
                        </a:spcAft>
                        <a:buFont typeface="+mj-lt"/>
                        <a:buAutoNum type="arabicParenR"/>
                        <a:tabLst>
                          <a:tab pos="201295" algn="l"/>
                        </a:tabLst>
                      </a:pPr>
                      <a:r>
                        <a:rPr lang="ru-RU" sz="800" dirty="0">
                          <a:latin typeface="Times New Roman"/>
                          <a:ea typeface="Times New Roman"/>
                        </a:rPr>
                        <a:t>«Паспортизация» или атрибуция источника: установление автора, времени и места, обстоятельств создания источника </a:t>
                      </a:r>
                    </a:p>
                    <a:p>
                      <a:pPr marL="342900" lvl="0" indent="-342900" algn="just">
                        <a:lnSpc>
                          <a:spcPct val="150000"/>
                        </a:lnSpc>
                        <a:spcAft>
                          <a:spcPts val="0"/>
                        </a:spcAft>
                        <a:buFont typeface="+mj-lt"/>
                        <a:buAutoNum type="arabicParenR"/>
                        <a:tabLst>
                          <a:tab pos="201295" algn="l"/>
                        </a:tabLst>
                      </a:pPr>
                      <a:r>
                        <a:rPr lang="ru-RU" sz="800" dirty="0">
                          <a:latin typeface="Times New Roman"/>
                          <a:ea typeface="Times New Roman"/>
                        </a:rPr>
                        <a:t>Ответы на вопросы репродуктивного характера</a:t>
                      </a:r>
                    </a:p>
                    <a:p>
                      <a:pPr marL="342900" lvl="0" indent="-342900" algn="just">
                        <a:lnSpc>
                          <a:spcPct val="150000"/>
                        </a:lnSpc>
                        <a:spcAft>
                          <a:spcPts val="0"/>
                        </a:spcAft>
                        <a:buFont typeface="+mj-lt"/>
                        <a:buAutoNum type="arabicParenR"/>
                        <a:tabLst>
                          <a:tab pos="201295" algn="l"/>
                        </a:tabLst>
                      </a:pPr>
                      <a:r>
                        <a:rPr lang="ru-RU" sz="800" dirty="0">
                          <a:latin typeface="Times New Roman"/>
                          <a:ea typeface="Times New Roman"/>
                        </a:rPr>
                        <a:t>Выстраивание логической последовательности действий исторических персонажей внутри события </a:t>
                      </a:r>
                    </a:p>
                    <a:p>
                      <a:pPr marL="342900" lvl="0" indent="-342900" algn="just">
                        <a:lnSpc>
                          <a:spcPct val="150000"/>
                        </a:lnSpc>
                        <a:spcAft>
                          <a:spcPts val="0"/>
                        </a:spcAft>
                        <a:buFont typeface="+mj-lt"/>
                        <a:buAutoNum type="arabicParenR"/>
                        <a:tabLst>
                          <a:tab pos="201295" algn="l"/>
                        </a:tabLst>
                      </a:pPr>
                      <a:r>
                        <a:rPr lang="ru-RU" sz="800" dirty="0">
                          <a:latin typeface="Times New Roman"/>
                          <a:ea typeface="Times New Roman"/>
                        </a:rPr>
                        <a:t>Краткий пересказ источника   </a:t>
                      </a:r>
                    </a:p>
                    <a:p>
                      <a:pPr marL="342900" lvl="0" indent="-342900" algn="just">
                        <a:lnSpc>
                          <a:spcPct val="150000"/>
                        </a:lnSpc>
                        <a:spcAft>
                          <a:spcPts val="0"/>
                        </a:spcAft>
                        <a:buFont typeface="+mj-lt"/>
                        <a:buAutoNum type="arabicParenR"/>
                        <a:tabLst>
                          <a:tab pos="208915" algn="l"/>
                        </a:tabLst>
                      </a:pPr>
                      <a:r>
                        <a:rPr lang="ru-RU" sz="800" dirty="0">
                          <a:latin typeface="Times New Roman"/>
                          <a:ea typeface="Times New Roman"/>
                        </a:rPr>
                        <a:t>Работа с источником по памятке.</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3665" algn="just">
                        <a:lnSpc>
                          <a:spcPct val="150000"/>
                        </a:lnSpc>
                        <a:spcAft>
                          <a:spcPts val="0"/>
                        </a:spcAft>
                        <a:tabLst>
                          <a:tab pos="383540" algn="l"/>
                        </a:tabLst>
                      </a:pPr>
                      <a:r>
                        <a:rPr lang="ru-RU" sz="800" dirty="0">
                          <a:latin typeface="Times New Roman"/>
                          <a:ea typeface="Times New Roman"/>
                        </a:rPr>
                        <a:t>1) Работа с информацией «лежащей на поверхности текста», выделение главного (фактов) в изучаемом источнике</a:t>
                      </a:r>
                    </a:p>
                    <a:p>
                      <a:pPr indent="113665" algn="just">
                        <a:lnSpc>
                          <a:spcPct val="150000"/>
                        </a:lnSpc>
                        <a:spcAft>
                          <a:spcPts val="0"/>
                        </a:spcAft>
                        <a:tabLst>
                          <a:tab pos="383540" algn="l"/>
                        </a:tabLst>
                      </a:pPr>
                      <a:r>
                        <a:rPr lang="ru-RU" sz="800" dirty="0">
                          <a:latin typeface="Times New Roman"/>
                          <a:ea typeface="Times New Roman"/>
                        </a:rPr>
                        <a:t>2) Определение главной мысли (темы) источника </a:t>
                      </a:r>
                    </a:p>
                    <a:p>
                      <a:pPr indent="113665" algn="just">
                        <a:lnSpc>
                          <a:spcPct val="150000"/>
                        </a:lnSpc>
                        <a:spcAft>
                          <a:spcPts val="0"/>
                        </a:spcAft>
                        <a:tabLst>
                          <a:tab pos="383540" algn="l"/>
                        </a:tabLst>
                      </a:pPr>
                      <a:r>
                        <a:rPr lang="ru-RU" sz="800" dirty="0">
                          <a:latin typeface="Times New Roman"/>
                          <a:ea typeface="Times New Roman"/>
                        </a:rPr>
                        <a:t>3) Составление вопросов, раскрывающих содержание исторического источника</a:t>
                      </a:r>
                    </a:p>
                    <a:p>
                      <a:pPr indent="21590" algn="just">
                        <a:lnSpc>
                          <a:spcPct val="150000"/>
                        </a:lnSpc>
                        <a:spcAft>
                          <a:spcPts val="0"/>
                        </a:spcAft>
                        <a:tabLst>
                          <a:tab pos="383540" algn="l"/>
                        </a:tabLst>
                      </a:pPr>
                      <a:r>
                        <a:rPr lang="ru-RU" sz="800" dirty="0">
                          <a:latin typeface="Times New Roman"/>
                          <a:ea typeface="Times New Roman"/>
                        </a:rPr>
                        <a:t>4) Составление  простого рассказа о событиях (о личности) с использованием исторического документа. </a:t>
                      </a:r>
                      <a:br>
                        <a:rPr lang="ru-RU" sz="800" dirty="0">
                          <a:latin typeface="Times New Roman"/>
                          <a:ea typeface="Times New Roman"/>
                        </a:rPr>
                      </a:br>
                      <a:r>
                        <a:rPr lang="ru-RU" sz="800" dirty="0">
                          <a:latin typeface="Times New Roman"/>
                          <a:ea typeface="Times New Roman"/>
                        </a:rPr>
                        <a:t>5) Анализ источника на основе простого плана.</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tabLst>
                          <a:tab pos="140970" algn="l"/>
                          <a:tab pos="231140" algn="l"/>
                        </a:tabLst>
                      </a:pPr>
                      <a:r>
                        <a:rPr lang="ru-RU" sz="800" dirty="0">
                          <a:latin typeface="Times New Roman"/>
                          <a:ea typeface="Times New Roman"/>
                        </a:rPr>
                        <a:t>1)Составление вопросов к источнику более глубокого аналитического характера. </a:t>
                      </a:r>
                      <a:br>
                        <a:rPr lang="ru-RU" sz="800" dirty="0">
                          <a:latin typeface="Times New Roman"/>
                          <a:ea typeface="Times New Roman"/>
                        </a:rPr>
                      </a:br>
                      <a:r>
                        <a:rPr lang="ru-RU" sz="800" dirty="0">
                          <a:latin typeface="Times New Roman"/>
                          <a:ea typeface="Times New Roman"/>
                        </a:rPr>
                        <a:t>2) Анализ источника на основе сложного плана.</a:t>
                      </a:r>
                    </a:p>
                    <a:p>
                      <a:pPr indent="450215" algn="just">
                        <a:lnSpc>
                          <a:spcPct val="150000"/>
                        </a:lnSpc>
                        <a:spcAft>
                          <a:spcPts val="0"/>
                        </a:spcAft>
                      </a:pPr>
                      <a:r>
                        <a:rPr lang="ru-RU" sz="800" dirty="0">
                          <a:latin typeface="Times New Roman"/>
                          <a:ea typeface="Times New Roman"/>
                        </a:rPr>
                        <a:t>3) Ответы на вопросы к соответствующему типу источника</a:t>
                      </a:r>
                    </a:p>
                    <a:p>
                      <a:pPr indent="450215" algn="just">
                        <a:lnSpc>
                          <a:spcPct val="150000"/>
                        </a:lnSpc>
                        <a:spcAft>
                          <a:spcPts val="0"/>
                        </a:spcAft>
                      </a:pPr>
                      <a:r>
                        <a:rPr lang="ru-RU" sz="800" dirty="0">
                          <a:latin typeface="Times New Roman"/>
                          <a:ea typeface="Times New Roman"/>
                        </a:rPr>
                        <a:t>4) Опора на  источник для доказательства собственного мнения.</a:t>
                      </a:r>
                    </a:p>
                    <a:p>
                      <a:pPr indent="450215" algn="just">
                        <a:lnSpc>
                          <a:spcPct val="150000"/>
                        </a:lnSpc>
                        <a:spcAft>
                          <a:spcPts val="0"/>
                        </a:spcAft>
                        <a:tabLst>
                          <a:tab pos="140970" algn="l"/>
                          <a:tab pos="231140" algn="l"/>
                        </a:tabLst>
                      </a:pPr>
                      <a:r>
                        <a:rPr lang="ru-RU" sz="800" dirty="0">
                          <a:latin typeface="Times New Roman"/>
                          <a:ea typeface="Times New Roman"/>
                        </a:rPr>
                        <a:t>5)Поиск необходимой информации в одном или нескольких исторических источниках</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dirty="0">
                          <a:latin typeface="Times New Roman"/>
                          <a:ea typeface="Times New Roman"/>
                        </a:rPr>
                        <a:t>1)</a:t>
                      </a:r>
                      <a:r>
                        <a:rPr lang="ru-RU" sz="800" b="1" dirty="0">
                          <a:latin typeface="Times New Roman"/>
                          <a:ea typeface="Times New Roman"/>
                        </a:rPr>
                        <a:t> </a:t>
                      </a:r>
                      <a:r>
                        <a:rPr lang="ru-RU" sz="800" dirty="0">
                          <a:latin typeface="Times New Roman"/>
                          <a:ea typeface="Times New Roman"/>
                        </a:rPr>
                        <a:t>Анализ источника в контексте исторической ситуации.</a:t>
                      </a:r>
                    </a:p>
                    <a:p>
                      <a:pPr indent="450215" algn="just">
                        <a:lnSpc>
                          <a:spcPct val="150000"/>
                        </a:lnSpc>
                        <a:spcAft>
                          <a:spcPts val="0"/>
                        </a:spcAft>
                      </a:pPr>
                      <a:r>
                        <a:rPr lang="ru-RU" sz="800" dirty="0">
                          <a:latin typeface="Times New Roman"/>
                          <a:ea typeface="Times New Roman"/>
                        </a:rPr>
                        <a:t>2) Извлечение и сопоставление (сравнение) информации из нескольких источников.</a:t>
                      </a:r>
                    </a:p>
                    <a:p>
                      <a:pPr indent="450215" algn="just">
                        <a:lnSpc>
                          <a:spcPct val="150000"/>
                        </a:lnSpc>
                        <a:spcAft>
                          <a:spcPts val="0"/>
                        </a:spcAft>
                      </a:pPr>
                      <a:r>
                        <a:rPr lang="ru-RU" sz="800" dirty="0">
                          <a:latin typeface="Times New Roman"/>
                          <a:ea typeface="Times New Roman"/>
                        </a:rPr>
                        <a:t>3)Выстраивание собственных суждений с опорой на материал одного или нескольких источников. 4)Сопоставление исторических источников, отражающих различные взгляды на одно и то же событие.</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800" dirty="0">
                          <a:latin typeface="Times New Roman"/>
                          <a:ea typeface="Times New Roman"/>
                        </a:rPr>
                        <a:t>1) Анализ источника(</a:t>
                      </a:r>
                      <a:r>
                        <a:rPr lang="ru-RU" sz="800" dirty="0" err="1">
                          <a:latin typeface="Times New Roman"/>
                          <a:ea typeface="Times New Roman"/>
                        </a:rPr>
                        <a:t>ов</a:t>
                      </a:r>
                      <a:r>
                        <a:rPr lang="ru-RU" sz="800" dirty="0">
                          <a:latin typeface="Times New Roman"/>
                          <a:ea typeface="Times New Roman"/>
                        </a:rPr>
                        <a:t>) с целью определения его(их) ценности в изучении конкретной темы или исследовании учебной проблемы</a:t>
                      </a:r>
                    </a:p>
                    <a:p>
                      <a:pPr indent="450215" algn="just">
                        <a:lnSpc>
                          <a:spcPct val="150000"/>
                        </a:lnSpc>
                        <a:spcAft>
                          <a:spcPts val="0"/>
                        </a:spcAft>
                      </a:pPr>
                      <a:r>
                        <a:rPr lang="ru-RU" sz="800" dirty="0">
                          <a:latin typeface="Times New Roman"/>
                          <a:ea typeface="Times New Roman"/>
                        </a:rPr>
                        <a:t>2) Оценка источника применительно к собственному исследованию (анализ текста, контроль с помощью других источников и специальной литературы, включение в историческое содержание)</a:t>
                      </a:r>
                    </a:p>
                    <a:p>
                      <a:pPr indent="450215" algn="just">
                        <a:lnSpc>
                          <a:spcPct val="150000"/>
                        </a:lnSpc>
                        <a:spcAft>
                          <a:spcPts val="0"/>
                        </a:spcAft>
                      </a:pPr>
                      <a:r>
                        <a:rPr lang="ru-RU" sz="800" dirty="0">
                          <a:latin typeface="Times New Roman"/>
                          <a:ea typeface="Times New Roman"/>
                        </a:rPr>
                        <a:t>3) Отбор необходимого материала из нескольких источников для самостоятельного решения учебной задачи.</a:t>
                      </a:r>
                    </a:p>
                    <a:p>
                      <a:pPr indent="450215" algn="just">
                        <a:lnSpc>
                          <a:spcPct val="150000"/>
                        </a:lnSpc>
                        <a:spcAft>
                          <a:spcPts val="0"/>
                        </a:spcAft>
                      </a:pPr>
                      <a:r>
                        <a:rPr lang="ru-RU" sz="800" dirty="0">
                          <a:latin typeface="Times New Roman"/>
                          <a:ea typeface="Times New Roman"/>
                        </a:rPr>
                        <a:t>4) Выявлять причинно-следственные связи событий и фактов, отраженных в историческом документе.</a:t>
                      </a:r>
                    </a:p>
                    <a:p>
                      <a:pPr indent="450215" algn="just">
                        <a:lnSpc>
                          <a:spcPct val="150000"/>
                        </a:lnSpc>
                        <a:spcAft>
                          <a:spcPts val="0"/>
                        </a:spcAft>
                      </a:pPr>
                      <a:r>
                        <a:rPr lang="ru-RU" sz="800" dirty="0">
                          <a:latin typeface="Times New Roman"/>
                          <a:ea typeface="Times New Roman"/>
                        </a:rPr>
                        <a:t>5)Свободное оперирование информацией, добытой в результате анализа нескольких исторических источников.</a:t>
                      </a:r>
                    </a:p>
                  </a:txBody>
                  <a:tcPr marL="17517" marR="17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51520" y="0"/>
            <a:ext cx="8682930" cy="1143000"/>
          </a:xfrm>
        </p:spPr>
        <p:txBody>
          <a:bodyPr vert="horz" wrap="square" lIns="91440" tIns="45720" rIns="91440" bIns="45720" numCol="1" anchorCtr="0" compatLnSpc="1">
            <a:prstTxWarp prst="textNoShape">
              <a:avLst/>
            </a:prstTxWarp>
            <a:noAutofit/>
          </a:bodyPr>
          <a:lstStyle/>
          <a:p>
            <a:pPr algn="ctr" eaLnBrk="1" hangingPunct="1">
              <a:defRPr/>
            </a:pPr>
            <a:r>
              <a:rPr lang="ru-RU" sz="2400" b="1" dirty="0" smtClean="0">
                <a:solidFill>
                  <a:schemeClr val="tx2"/>
                </a:solidFill>
              </a:rPr>
              <a:t>Таблица развития умения проводить поиск информации в исторических источниках с 5 по 9 класс</a:t>
            </a:r>
            <a:endParaRPr lang="ru-RU" sz="2400" dirty="0" smtClean="0">
              <a:effectLst>
                <a:outerShdw blurRad="38100" dist="38100" dir="2700000" algn="tl">
                  <a:srgbClr val="C0C0C0"/>
                </a:outerShdw>
              </a:effectLst>
            </a:endParaRPr>
          </a:p>
        </p:txBody>
      </p:sp>
      <p:graphicFrame>
        <p:nvGraphicFramePr>
          <p:cNvPr id="11" name="Таблица 10"/>
          <p:cNvGraphicFramePr>
            <a:graphicFrameLocks noGrp="1"/>
          </p:cNvGraphicFramePr>
          <p:nvPr/>
        </p:nvGraphicFramePr>
        <p:xfrm>
          <a:off x="467544" y="964115"/>
          <a:ext cx="8424935" cy="5070925"/>
        </p:xfrm>
        <a:graphic>
          <a:graphicData uri="http://schemas.openxmlformats.org/drawingml/2006/table">
            <a:tbl>
              <a:tblPr/>
              <a:tblGrid>
                <a:gridCol w="1127404"/>
                <a:gridCol w="1578215"/>
                <a:gridCol w="1365896"/>
                <a:gridCol w="1339178"/>
                <a:gridCol w="1391524"/>
                <a:gridCol w="1622718"/>
              </a:tblGrid>
              <a:tr h="681805">
                <a:tc>
                  <a:txBody>
                    <a:bodyPr/>
                    <a:lstStyle/>
                    <a:p>
                      <a:pPr indent="450215" algn="ctr">
                        <a:lnSpc>
                          <a:spcPct val="150000"/>
                        </a:lnSpc>
                        <a:spcAft>
                          <a:spcPts val="0"/>
                        </a:spcAft>
                      </a:pPr>
                      <a:r>
                        <a:rPr lang="ru-RU" sz="700" b="1" dirty="0">
                          <a:latin typeface="Times New Roman"/>
                          <a:ea typeface="Times New Roman"/>
                        </a:rPr>
                        <a:t>Параметры </a:t>
                      </a:r>
                      <a:endParaRPr lang="ru-RU" sz="700" dirty="0">
                        <a:latin typeface="Times New Roman"/>
                        <a:ea typeface="Times New Roman"/>
                      </a:endParaRPr>
                    </a:p>
                    <a:p>
                      <a:pPr indent="450215" algn="ctr">
                        <a:lnSpc>
                          <a:spcPct val="150000"/>
                        </a:lnSpc>
                        <a:spcAft>
                          <a:spcPts val="0"/>
                        </a:spcAft>
                      </a:pPr>
                      <a:r>
                        <a:rPr lang="ru-RU" sz="700" b="1" dirty="0">
                          <a:latin typeface="Times New Roman"/>
                          <a:ea typeface="Times New Roman"/>
                        </a:rPr>
                        <a:t>развития и усложнения</a:t>
                      </a:r>
                      <a:endParaRPr lang="ru-RU" sz="700" dirty="0">
                        <a:latin typeface="Times New Roman"/>
                        <a:ea typeface="Times New Roman"/>
                      </a:endParaRPr>
                    </a:p>
                  </a:txBody>
                  <a:tcPr marL="42613" marR="42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dirty="0">
                          <a:latin typeface="Times New Roman"/>
                          <a:ea typeface="Times New Roman"/>
                        </a:rPr>
                        <a:t>5 класс</a:t>
                      </a:r>
                      <a:endParaRPr lang="ru-RU" sz="700" dirty="0">
                        <a:latin typeface="Times New Roman"/>
                        <a:ea typeface="Times New Roman"/>
                      </a:endParaRPr>
                    </a:p>
                  </a:txBody>
                  <a:tcPr marL="42613" marR="42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latin typeface="Times New Roman"/>
                          <a:ea typeface="Times New Roman"/>
                        </a:rPr>
                        <a:t>6 класс</a:t>
                      </a:r>
                      <a:endParaRPr lang="ru-RU" sz="700">
                        <a:latin typeface="Times New Roman"/>
                        <a:ea typeface="Times New Roman"/>
                      </a:endParaRPr>
                    </a:p>
                  </a:txBody>
                  <a:tcPr marL="42613" marR="42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latin typeface="Times New Roman"/>
                          <a:ea typeface="Times New Roman"/>
                        </a:rPr>
                        <a:t>7 класс</a:t>
                      </a:r>
                      <a:endParaRPr lang="ru-RU" sz="700">
                        <a:latin typeface="Times New Roman"/>
                        <a:ea typeface="Times New Roman"/>
                      </a:endParaRPr>
                    </a:p>
                  </a:txBody>
                  <a:tcPr marL="42613" marR="42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latin typeface="Times New Roman"/>
                          <a:ea typeface="Times New Roman"/>
                        </a:rPr>
                        <a:t>8 класс </a:t>
                      </a:r>
                      <a:endParaRPr lang="ru-RU" sz="700">
                        <a:latin typeface="Times New Roman"/>
                        <a:ea typeface="Times New Roman"/>
                      </a:endParaRPr>
                    </a:p>
                  </a:txBody>
                  <a:tcPr marL="42613" marR="42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dirty="0">
                          <a:latin typeface="Times New Roman"/>
                          <a:ea typeface="Times New Roman"/>
                        </a:rPr>
                        <a:t>9 класс</a:t>
                      </a:r>
                      <a:endParaRPr lang="ru-RU" sz="700" dirty="0">
                        <a:latin typeface="Times New Roman"/>
                        <a:ea typeface="Times New Roman"/>
                      </a:endParaRPr>
                    </a:p>
                  </a:txBody>
                  <a:tcPr marL="42613" marR="4261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805">
                <a:tc>
                  <a:txBody>
                    <a:bodyPr/>
                    <a:lstStyle/>
                    <a:p>
                      <a:pPr indent="450215" algn="just">
                        <a:lnSpc>
                          <a:spcPct val="150000"/>
                        </a:lnSpc>
                        <a:spcAft>
                          <a:spcPts val="0"/>
                        </a:spcAft>
                      </a:pPr>
                      <a:r>
                        <a:rPr lang="ru-RU" sz="1200" b="1" i="1">
                          <a:latin typeface="Times New Roman"/>
                          <a:ea typeface="Times New Roman"/>
                        </a:rPr>
                        <a:t>Типология источников </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l">
                        <a:lnSpc>
                          <a:spcPct val="150000"/>
                        </a:lnSpc>
                        <a:spcAft>
                          <a:spcPts val="0"/>
                        </a:spcAft>
                        <a:buFont typeface="+mj-lt"/>
                        <a:buAutoNum type="arabicParenR"/>
                      </a:pPr>
                      <a:r>
                        <a:rPr lang="ru-RU" sz="1200" dirty="0">
                          <a:latin typeface="Times New Roman"/>
                          <a:ea typeface="Times New Roman"/>
                        </a:rPr>
                        <a:t>Делопроизводственные, документальные (постановления, законы, договоры) и </a:t>
                      </a:r>
                      <a:endParaRPr lang="ru-RU" sz="1200" dirty="0" smtClean="0">
                        <a:latin typeface="Times New Roman"/>
                        <a:ea typeface="Times New Roman"/>
                      </a:endParaRPr>
                    </a:p>
                    <a:p>
                      <a:pPr marL="342900" lvl="0" indent="-342900" algn="l">
                        <a:lnSpc>
                          <a:spcPct val="150000"/>
                        </a:lnSpc>
                        <a:spcAft>
                          <a:spcPts val="0"/>
                        </a:spcAft>
                        <a:buFont typeface="+mj-lt"/>
                        <a:buNone/>
                      </a:pPr>
                      <a:r>
                        <a:rPr lang="ru-RU" sz="1200" dirty="0" smtClean="0">
                          <a:latin typeface="Times New Roman"/>
                          <a:ea typeface="Times New Roman"/>
                        </a:rPr>
                        <a:t>2)повествовательные</a:t>
                      </a:r>
                      <a:r>
                        <a:rPr lang="ru-RU" sz="1200" dirty="0">
                          <a:latin typeface="Times New Roman"/>
                          <a:ea typeface="Times New Roman"/>
                        </a:rPr>
                        <a:t>, описательные (летописи, дневники, письма и др.)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1590" indent="450215" algn="just">
                        <a:lnSpc>
                          <a:spcPct val="150000"/>
                        </a:lnSpc>
                        <a:spcAft>
                          <a:spcPts val="0"/>
                        </a:spcAft>
                      </a:pPr>
                      <a:r>
                        <a:rPr lang="ru-RU" sz="1200" dirty="0">
                          <a:latin typeface="Times New Roman"/>
                          <a:ea typeface="Times New Roman"/>
                        </a:rPr>
                        <a:t>Источники:  </a:t>
                      </a:r>
                      <a:r>
                        <a:rPr lang="ru-RU" sz="1200" dirty="0" smtClean="0">
                          <a:latin typeface="Times New Roman"/>
                          <a:ea typeface="Times New Roman"/>
                        </a:rPr>
                        <a:t>1)государственного </a:t>
                      </a:r>
                      <a:r>
                        <a:rPr lang="ru-RU" sz="1200" dirty="0">
                          <a:latin typeface="Times New Roman"/>
                          <a:ea typeface="Times New Roman"/>
                        </a:rPr>
                        <a:t>характера</a:t>
                      </a:r>
                      <a:r>
                        <a:rPr lang="ru-RU" sz="1200" dirty="0" smtClean="0">
                          <a:latin typeface="Times New Roman"/>
                          <a:ea typeface="Times New Roman"/>
                        </a:rPr>
                        <a:t>,</a:t>
                      </a:r>
                    </a:p>
                    <a:p>
                      <a:pPr marR="21590" indent="450215" algn="just">
                        <a:lnSpc>
                          <a:spcPct val="150000"/>
                        </a:lnSpc>
                        <a:spcAft>
                          <a:spcPts val="0"/>
                        </a:spcAft>
                      </a:pPr>
                      <a:r>
                        <a:rPr lang="ru-RU" sz="1200" dirty="0" smtClean="0">
                          <a:latin typeface="Times New Roman"/>
                          <a:ea typeface="Times New Roman"/>
                        </a:rPr>
                        <a:t> 2)международного характера</a:t>
                      </a:r>
                      <a:r>
                        <a:rPr lang="ru-RU" sz="1200" dirty="0">
                          <a:latin typeface="Times New Roman"/>
                          <a:ea typeface="Times New Roman"/>
                        </a:rPr>
                        <a:t>, </a:t>
                      </a:r>
                      <a:endParaRPr lang="ru-RU" sz="1200" dirty="0" smtClean="0">
                        <a:latin typeface="Times New Roman"/>
                        <a:ea typeface="Times New Roman"/>
                      </a:endParaRPr>
                    </a:p>
                    <a:p>
                      <a:pPr marR="21590" indent="450215" algn="just">
                        <a:lnSpc>
                          <a:spcPct val="150000"/>
                        </a:lnSpc>
                        <a:spcAft>
                          <a:spcPts val="0"/>
                        </a:spcAft>
                      </a:pPr>
                      <a:r>
                        <a:rPr lang="ru-RU" sz="1200" dirty="0" smtClean="0">
                          <a:latin typeface="Times New Roman"/>
                          <a:ea typeface="Times New Roman"/>
                        </a:rPr>
                        <a:t>3)Описательно</a:t>
                      </a:r>
                      <a:r>
                        <a:rPr lang="ru-RU" sz="1200" baseline="0" dirty="0" smtClean="0">
                          <a:latin typeface="Times New Roman"/>
                          <a:ea typeface="Times New Roman"/>
                        </a:rPr>
                        <a:t> </a:t>
                      </a:r>
                      <a:r>
                        <a:rPr lang="ru-RU" sz="1200" dirty="0" smtClean="0">
                          <a:latin typeface="Times New Roman"/>
                          <a:ea typeface="Times New Roman"/>
                        </a:rPr>
                        <a:t>– </a:t>
                      </a:r>
                      <a:r>
                        <a:rPr lang="ru-RU" sz="1200" dirty="0">
                          <a:latin typeface="Times New Roman"/>
                          <a:ea typeface="Times New Roman"/>
                        </a:rPr>
                        <a:t>повествовательные.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1200" dirty="0">
                          <a:latin typeface="Times New Roman"/>
                          <a:ea typeface="Times New Roman"/>
                        </a:rPr>
                        <a:t>Источники:  </a:t>
                      </a:r>
                    </a:p>
                    <a:p>
                      <a:pPr indent="450215" algn="just">
                        <a:lnSpc>
                          <a:spcPct val="150000"/>
                        </a:lnSpc>
                        <a:spcAft>
                          <a:spcPts val="0"/>
                        </a:spcAft>
                      </a:pPr>
                      <a:r>
                        <a:rPr lang="ru-RU" sz="1200" dirty="0" smtClean="0">
                          <a:latin typeface="Times New Roman"/>
                          <a:ea typeface="Times New Roman"/>
                        </a:rPr>
                        <a:t>1)государственного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2)международного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3)описательно </a:t>
                      </a:r>
                      <a:r>
                        <a:rPr lang="ru-RU" sz="1200" dirty="0">
                          <a:latin typeface="Times New Roman"/>
                          <a:ea typeface="Times New Roman"/>
                        </a:rPr>
                        <a:t>– повествовательные, </a:t>
                      </a:r>
                    </a:p>
                    <a:p>
                      <a:pPr indent="450215" algn="just">
                        <a:lnSpc>
                          <a:spcPct val="150000"/>
                        </a:lnSpc>
                        <a:spcAft>
                          <a:spcPts val="0"/>
                        </a:spcAft>
                      </a:pPr>
                      <a:r>
                        <a:rPr lang="ru-RU" sz="1200" dirty="0" smtClean="0">
                          <a:latin typeface="Times New Roman"/>
                          <a:ea typeface="Times New Roman"/>
                        </a:rPr>
                        <a:t>4)литературные </a:t>
                      </a:r>
                      <a:r>
                        <a:rPr lang="ru-RU" sz="1200" dirty="0">
                          <a:latin typeface="Times New Roman"/>
                          <a:ea typeface="Times New Roman"/>
                        </a:rPr>
                        <a:t>(как исторические памятники эпохи)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1200" dirty="0">
                          <a:latin typeface="Times New Roman"/>
                          <a:ea typeface="Times New Roman"/>
                        </a:rPr>
                        <a:t>Источники:  </a:t>
                      </a:r>
                    </a:p>
                    <a:p>
                      <a:pPr indent="450215" algn="just">
                        <a:lnSpc>
                          <a:spcPct val="150000"/>
                        </a:lnSpc>
                        <a:spcAft>
                          <a:spcPts val="0"/>
                        </a:spcAft>
                      </a:pPr>
                      <a:r>
                        <a:rPr lang="ru-RU" sz="1200" dirty="0" smtClean="0">
                          <a:latin typeface="Times New Roman"/>
                          <a:ea typeface="Times New Roman"/>
                        </a:rPr>
                        <a:t>1)государственного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2)международного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3)исторического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4)личностного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5)литературные </a:t>
                      </a:r>
                      <a:r>
                        <a:rPr lang="ru-RU" sz="1200" dirty="0">
                          <a:latin typeface="Times New Roman"/>
                          <a:ea typeface="Times New Roman"/>
                        </a:rPr>
                        <a:t>(как исторические памятники эпохи)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50000"/>
                        </a:lnSpc>
                        <a:spcAft>
                          <a:spcPts val="0"/>
                        </a:spcAft>
                      </a:pPr>
                      <a:r>
                        <a:rPr lang="ru-RU" sz="1200" dirty="0">
                          <a:latin typeface="Times New Roman"/>
                          <a:ea typeface="Times New Roman"/>
                        </a:rPr>
                        <a:t>Источники:  </a:t>
                      </a:r>
                    </a:p>
                    <a:p>
                      <a:pPr indent="450215" algn="just">
                        <a:lnSpc>
                          <a:spcPct val="150000"/>
                        </a:lnSpc>
                        <a:spcAft>
                          <a:spcPts val="0"/>
                        </a:spcAft>
                      </a:pPr>
                      <a:r>
                        <a:rPr lang="ru-RU" sz="1200" dirty="0" smtClean="0">
                          <a:latin typeface="Times New Roman"/>
                          <a:ea typeface="Times New Roman"/>
                        </a:rPr>
                        <a:t>1)государственного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2)международного </a:t>
                      </a:r>
                      <a:r>
                        <a:rPr lang="ru-RU" sz="1200" dirty="0">
                          <a:latin typeface="Times New Roman"/>
                          <a:ea typeface="Times New Roman"/>
                        </a:rPr>
                        <a:t>характера, </a:t>
                      </a:r>
                    </a:p>
                    <a:p>
                      <a:pPr indent="450215" algn="just">
                        <a:lnSpc>
                          <a:spcPct val="150000"/>
                        </a:lnSpc>
                        <a:spcAft>
                          <a:spcPts val="0"/>
                        </a:spcAft>
                      </a:pPr>
                      <a:r>
                        <a:rPr lang="ru-RU" sz="1200" dirty="0" smtClean="0">
                          <a:latin typeface="Times New Roman"/>
                          <a:ea typeface="Times New Roman"/>
                        </a:rPr>
                        <a:t>3)исторического </a:t>
                      </a:r>
                      <a:r>
                        <a:rPr lang="ru-RU" sz="1200" dirty="0">
                          <a:latin typeface="Times New Roman"/>
                          <a:ea typeface="Times New Roman"/>
                        </a:rPr>
                        <a:t>характера, </a:t>
                      </a:r>
                    </a:p>
                    <a:p>
                      <a:pPr indent="450215" algn="just">
                        <a:lnSpc>
                          <a:spcPct val="150000"/>
                        </a:lnSpc>
                        <a:spcAft>
                          <a:spcPts val="0"/>
                        </a:spcAft>
                      </a:pPr>
                      <a:r>
                        <a:rPr lang="ru-RU" sz="1200" dirty="0">
                          <a:latin typeface="Times New Roman"/>
                          <a:ea typeface="Times New Roman"/>
                        </a:rPr>
                        <a:t>4) источники, связанные с политической борьбой</a:t>
                      </a:r>
                    </a:p>
                    <a:p>
                      <a:pPr indent="450215" algn="just">
                        <a:lnSpc>
                          <a:spcPct val="150000"/>
                        </a:lnSpc>
                        <a:spcAft>
                          <a:spcPts val="0"/>
                        </a:spcAft>
                      </a:pPr>
                      <a:r>
                        <a:rPr lang="ru-RU" sz="1200" dirty="0">
                          <a:latin typeface="Times New Roman"/>
                          <a:ea typeface="Times New Roman"/>
                        </a:rPr>
                        <a:t>5) личностного характера, </a:t>
                      </a:r>
                    </a:p>
                    <a:p>
                      <a:pPr indent="450215" algn="just">
                        <a:lnSpc>
                          <a:spcPct val="150000"/>
                        </a:lnSpc>
                        <a:spcAft>
                          <a:spcPts val="0"/>
                        </a:spcAft>
                      </a:pPr>
                      <a:r>
                        <a:rPr lang="ru-RU" sz="1200" dirty="0">
                          <a:latin typeface="Times New Roman"/>
                          <a:ea typeface="Times New Roman"/>
                        </a:rPr>
                        <a:t>6) литературные (как исторические памятники эпохи)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274638"/>
            <a:ext cx="8106866" cy="2722314"/>
          </a:xfrm>
        </p:spPr>
        <p:txBody>
          <a:bodyPr vert="horz" wrap="square" lIns="91440" tIns="45720" rIns="91440" bIns="45720" numCol="1" anchorCtr="0" compatLnSpc="1">
            <a:prstTxWarp prst="textNoShape">
              <a:avLst/>
            </a:prstTxWarp>
            <a:normAutofit/>
          </a:bodyPr>
          <a:lstStyle/>
          <a:p>
            <a:r>
              <a:rPr lang="ru-RU" sz="2800" b="1" dirty="0" smtClean="0">
                <a:hlinkClick r:id="rId3" action="ppaction://hlinkfile"/>
              </a:rPr>
              <a:t>Типология документов</a:t>
            </a:r>
            <a:r>
              <a:rPr lang="ru-RU" sz="2800" dirty="0" smtClean="0"/>
              <a:t/>
            </a:r>
            <a:br>
              <a:rPr lang="ru-RU" sz="2800" dirty="0" smtClean="0"/>
            </a:br>
            <a:r>
              <a:rPr lang="ru-RU" sz="2800" dirty="0" smtClean="0"/>
              <a:t>Е.Е.Вяземского, О.Ю.Стреловой. (Методические рекомендации учителю истории. Основы профессионального мастерства. – М., 2000. – С.107 – 110.)</a:t>
            </a:r>
            <a:endParaRPr lang="ru-RU" sz="2800" dirty="0"/>
          </a:p>
        </p:txBody>
      </p:sp>
      <p:sp>
        <p:nvSpPr>
          <p:cNvPr id="25604" name="Text Box 7"/>
          <p:cNvSpPr txBox="1">
            <a:spLocks noChangeArrowheads="1"/>
          </p:cNvSpPr>
          <p:nvPr/>
        </p:nvSpPr>
        <p:spPr bwMode="auto">
          <a:xfrm>
            <a:off x="2535238" y="5537200"/>
            <a:ext cx="184150" cy="366713"/>
          </a:xfrm>
          <a:prstGeom prst="rect">
            <a:avLst/>
          </a:prstGeom>
          <a:noFill/>
          <a:ln w="9525">
            <a:noFill/>
            <a:miter lim="800000"/>
            <a:headEnd/>
            <a:tailEnd/>
          </a:ln>
        </p:spPr>
        <p:txBody>
          <a:bodyPr wrap="none">
            <a:spAutoFit/>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34450" cy="1417638"/>
          </a:xfrm>
        </p:spPr>
        <p:txBody>
          <a:bodyPr>
            <a:normAutofit/>
          </a:bodyPr>
          <a:lstStyle/>
          <a:p>
            <a:pPr algn="ctr"/>
            <a:r>
              <a:rPr lang="ru-RU" sz="3600" b="1" dirty="0" smtClean="0"/>
              <a:t>Особенности работы над материалами в 9 классе</a:t>
            </a:r>
            <a:endParaRPr lang="ru-RU" sz="3600" b="1" dirty="0"/>
          </a:p>
        </p:txBody>
      </p:sp>
      <p:sp>
        <p:nvSpPr>
          <p:cNvPr id="3" name="Содержимое 2"/>
          <p:cNvSpPr>
            <a:spLocks noGrp="1"/>
          </p:cNvSpPr>
          <p:nvPr>
            <p:ph idx="1"/>
          </p:nvPr>
        </p:nvSpPr>
        <p:spPr>
          <a:xfrm>
            <a:off x="323528" y="1340768"/>
            <a:ext cx="8610922" cy="4896544"/>
          </a:xfrm>
        </p:spPr>
        <p:txBody>
          <a:bodyPr/>
          <a:lstStyle/>
          <a:p>
            <a:r>
              <a:rPr lang="ru-RU" dirty="0" smtClean="0"/>
              <a:t>отработка умений и навыков, необходимых  при выполнении заданий для подготовке к ОГЭ;</a:t>
            </a:r>
          </a:p>
          <a:p>
            <a:r>
              <a:rPr lang="ru-RU" dirty="0" smtClean="0"/>
              <a:t>обеспечение достижения предметных результатов освоения ООП ООО;</a:t>
            </a:r>
          </a:p>
          <a:p>
            <a:r>
              <a:rPr lang="ru-RU" dirty="0" smtClean="0"/>
              <a:t>расширение видового разнообразия исторических источников за счет увеличения политических, программных, правовых документов в курсе истории </a:t>
            </a:r>
            <a:r>
              <a:rPr lang="en-US" dirty="0" smtClean="0"/>
              <a:t>XX </a:t>
            </a:r>
            <a:r>
              <a:rPr lang="ru-RU" dirty="0" smtClean="0"/>
              <a:t>века.</a:t>
            </a:r>
          </a:p>
          <a:p>
            <a:pPr>
              <a:buNone/>
            </a:pPr>
            <a:r>
              <a:rPr lang="ru-RU" dirty="0" smtClean="0"/>
              <a:t>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34450" cy="1412776"/>
          </a:xfrm>
        </p:spPr>
        <p:txBody>
          <a:bodyPr>
            <a:normAutofit fontScale="90000"/>
          </a:bodyPr>
          <a:lstStyle/>
          <a:p>
            <a:pPr algn="ctr"/>
            <a:r>
              <a:rPr lang="ru-RU" b="1" dirty="0" smtClean="0"/>
              <a:t/>
            </a:r>
            <a:br>
              <a:rPr lang="ru-RU" b="1" dirty="0" smtClean="0"/>
            </a:br>
            <a:r>
              <a:rPr lang="ru-RU" b="1" dirty="0" smtClean="0"/>
              <a:t>1.3.4. Особенности оценки предметных результатов</a:t>
            </a:r>
            <a:br>
              <a:rPr lang="ru-RU" b="1" dirty="0" smtClean="0"/>
            </a:br>
            <a:endParaRPr lang="ru-RU" dirty="0"/>
          </a:p>
        </p:txBody>
      </p:sp>
      <p:sp>
        <p:nvSpPr>
          <p:cNvPr id="3" name="Содержимое 2"/>
          <p:cNvSpPr>
            <a:spLocks noGrp="1"/>
          </p:cNvSpPr>
          <p:nvPr>
            <p:ph idx="1"/>
          </p:nvPr>
        </p:nvSpPr>
        <p:spPr>
          <a:xfrm>
            <a:off x="251520" y="1340768"/>
            <a:ext cx="8682930" cy="5517232"/>
          </a:xfrm>
        </p:spPr>
        <p:txBody>
          <a:bodyPr/>
          <a:lstStyle/>
          <a:p>
            <a:pPr algn="just"/>
            <a:r>
              <a:rPr lang="ru-RU" sz="2400" dirty="0" smtClean="0"/>
              <a:t>Система оценки предметных результатов освоения учебных программ с учётом …………… подхода, принятого в Стандарте, предполагает</a:t>
            </a:r>
            <a:r>
              <a:rPr lang="ru-RU" sz="2400" b="1" dirty="0" smtClean="0"/>
              <a:t> выделение ………………… уровня достижений как точки отсчёта</a:t>
            </a:r>
            <a:r>
              <a:rPr lang="ru-RU" sz="2400" dirty="0" smtClean="0"/>
              <a:t> при построении всей системы оценки и организации индивидуальной работы с обучающимися.</a:t>
            </a:r>
          </a:p>
          <a:p>
            <a:pPr algn="just"/>
            <a:r>
              <a:rPr lang="ru-RU" sz="2400" b="1" dirty="0" smtClean="0"/>
              <a:t>……………… уровень достижений</a:t>
            </a:r>
            <a:r>
              <a:rPr lang="ru-RU" sz="2400" dirty="0" smtClean="0"/>
              <a:t> — уровень, который демонстрирует освоение учебных действий с опорной системой знаний в рамках диапазона (круга) выделенных задач. Овладение …………… уровнем является достаточным для продолжения обучения на следующей ступени образования, но не по профильному направлению. Достижению ……………… уровня соответствует отметка «удовлетворительно» (или отметка «3», отметка «зачтено»).</a:t>
            </a:r>
          </a:p>
          <a:p>
            <a:pPr algn="just"/>
            <a:endParaRPr lang="ru-RU" sz="2400"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466906" cy="1143000"/>
          </a:xfrm>
        </p:spPr>
        <p:txBody>
          <a:bodyPr/>
          <a:lstStyle/>
          <a:p>
            <a:endParaRPr lang="ru-RU" dirty="0"/>
          </a:p>
        </p:txBody>
      </p:sp>
      <p:graphicFrame>
        <p:nvGraphicFramePr>
          <p:cNvPr id="4" name="Содержимое 3"/>
          <p:cNvGraphicFramePr>
            <a:graphicFrameLocks noGrp="1"/>
          </p:cNvGraphicFramePr>
          <p:nvPr>
            <p:ph idx="1"/>
          </p:nvPr>
        </p:nvGraphicFramePr>
        <p:xfrm>
          <a:off x="0" y="260646"/>
          <a:ext cx="9144000" cy="6348538"/>
        </p:xfrm>
        <a:graphic>
          <a:graphicData uri="http://schemas.openxmlformats.org/drawingml/2006/table">
            <a:tbl>
              <a:tblPr firstRow="1" bandRow="1">
                <a:tableStyleId>{5C22544A-7EE6-4342-B048-85BDC9FD1C3A}</a:tableStyleId>
              </a:tblPr>
              <a:tblGrid>
                <a:gridCol w="1682249"/>
                <a:gridCol w="3312374"/>
                <a:gridCol w="2241673"/>
                <a:gridCol w="1907704"/>
              </a:tblGrid>
              <a:tr h="648074">
                <a:tc>
                  <a:txBody>
                    <a:bodyPr/>
                    <a:lstStyle/>
                    <a:p>
                      <a:pPr indent="37465" algn="ctr">
                        <a:lnSpc>
                          <a:spcPct val="100000"/>
                        </a:lnSpc>
                        <a:spcAft>
                          <a:spcPts val="0"/>
                        </a:spcAft>
                      </a:pPr>
                      <a:r>
                        <a:rPr lang="ru-RU" sz="2000" b="1" dirty="0">
                          <a:latin typeface="Times New Roman"/>
                          <a:ea typeface="Times New Roman"/>
                        </a:rPr>
                        <a:t>Баллы</a:t>
                      </a: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Степень </a:t>
                      </a:r>
                      <a:r>
                        <a:rPr lang="ru-RU" sz="2000" b="1" dirty="0" err="1">
                          <a:latin typeface="Times New Roman"/>
                          <a:ea typeface="Times New Roman"/>
                        </a:rPr>
                        <a:t>сформированности</a:t>
                      </a:r>
                      <a:endParaRPr lang="ru-RU" sz="2000" b="1" dirty="0">
                        <a:latin typeface="Times New Roman"/>
                        <a:ea typeface="Times New Roman"/>
                      </a:endParaRPr>
                    </a:p>
                  </a:txBody>
                  <a:tcPr marL="68580" marR="68580" marT="0" marB="0"/>
                </a:tc>
                <a:tc>
                  <a:txBody>
                    <a:bodyPr/>
                    <a:lstStyle/>
                    <a:p>
                      <a:pPr indent="-6985" algn="ctr">
                        <a:lnSpc>
                          <a:spcPct val="100000"/>
                        </a:lnSpc>
                        <a:spcAft>
                          <a:spcPts val="0"/>
                        </a:spcAft>
                      </a:pPr>
                      <a:r>
                        <a:rPr lang="ru-RU" sz="2000" b="1" dirty="0">
                          <a:latin typeface="Times New Roman"/>
                          <a:ea typeface="Times New Roman"/>
                        </a:rPr>
                        <a:t>Уровень</a:t>
                      </a: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Оценка</a:t>
                      </a:r>
                    </a:p>
                  </a:txBody>
                  <a:tcPr marL="68580" marR="68580" marT="0" marB="0"/>
                </a:tc>
              </a:tr>
              <a:tr h="1044116">
                <a:tc>
                  <a:txBody>
                    <a:bodyPr/>
                    <a:lstStyle/>
                    <a:p>
                      <a:pPr indent="37465" algn="ctr">
                        <a:lnSpc>
                          <a:spcPct val="100000"/>
                        </a:lnSpc>
                        <a:spcAft>
                          <a:spcPts val="0"/>
                        </a:spcAft>
                      </a:pPr>
                      <a:r>
                        <a:rPr lang="en-US" sz="2000" b="1" dirty="0">
                          <a:latin typeface="Times New Roman"/>
                          <a:ea typeface="Times New Roman"/>
                        </a:rPr>
                        <a:t>9</a:t>
                      </a:r>
                      <a:r>
                        <a:rPr lang="ru-RU" sz="2000" b="1" dirty="0">
                          <a:latin typeface="Times New Roman"/>
                          <a:ea typeface="Times New Roman"/>
                        </a:rPr>
                        <a:t>-</a:t>
                      </a:r>
                      <a:r>
                        <a:rPr lang="en-US" sz="2000" b="1" dirty="0">
                          <a:latin typeface="Times New Roman"/>
                          <a:ea typeface="Times New Roman"/>
                        </a:rPr>
                        <a:t>10</a:t>
                      </a:r>
                      <a:endParaRPr lang="ru-RU" sz="2000" b="1" dirty="0">
                        <a:latin typeface="Times New Roman"/>
                        <a:ea typeface="Times New Roman"/>
                      </a:endParaRP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умение сформировано полностью на высоком уровне</a:t>
                      </a:r>
                    </a:p>
                  </a:txBody>
                  <a:tcPr marL="68580" marR="68580" marT="0" marB="0"/>
                </a:tc>
                <a:tc>
                  <a:txBody>
                    <a:bodyPr/>
                    <a:lstStyle/>
                    <a:p>
                      <a:pPr indent="-6985" algn="ctr">
                        <a:lnSpc>
                          <a:spcPct val="100000"/>
                        </a:lnSpc>
                        <a:spcAft>
                          <a:spcPts val="0"/>
                        </a:spcAft>
                      </a:pPr>
                      <a:r>
                        <a:rPr lang="ru-RU" sz="2000" b="1" dirty="0">
                          <a:latin typeface="Times New Roman"/>
                          <a:ea typeface="Times New Roman"/>
                        </a:rPr>
                        <a:t>Высокий</a:t>
                      </a: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5</a:t>
                      </a:r>
                    </a:p>
                  </a:txBody>
                  <a:tcPr marL="68580" marR="68580" marT="0" marB="0"/>
                </a:tc>
              </a:tr>
              <a:tr h="1044116">
                <a:tc>
                  <a:txBody>
                    <a:bodyPr/>
                    <a:lstStyle/>
                    <a:p>
                      <a:pPr indent="37465" algn="ctr">
                        <a:lnSpc>
                          <a:spcPct val="100000"/>
                        </a:lnSpc>
                        <a:spcAft>
                          <a:spcPts val="0"/>
                        </a:spcAft>
                      </a:pPr>
                      <a:r>
                        <a:rPr lang="en-US" sz="2000" b="1">
                          <a:latin typeface="Times New Roman"/>
                          <a:ea typeface="Times New Roman"/>
                        </a:rPr>
                        <a:t>7</a:t>
                      </a:r>
                      <a:r>
                        <a:rPr lang="ru-RU" sz="2000" b="1">
                          <a:latin typeface="Times New Roman"/>
                          <a:ea typeface="Times New Roman"/>
                        </a:rPr>
                        <a:t>-</a:t>
                      </a:r>
                      <a:r>
                        <a:rPr lang="en-US" sz="2000" b="1">
                          <a:latin typeface="Times New Roman"/>
                          <a:ea typeface="Times New Roman"/>
                        </a:rPr>
                        <a:t>8</a:t>
                      </a:r>
                      <a:endParaRPr lang="ru-RU" sz="2000" b="1">
                        <a:latin typeface="Times New Roman"/>
                        <a:ea typeface="Times New Roman"/>
                      </a:endParaRP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умение сформировано, но может быть усовершенствовано</a:t>
                      </a:r>
                    </a:p>
                  </a:txBody>
                  <a:tcPr marL="68580" marR="68580" marT="0" marB="0"/>
                </a:tc>
                <a:tc>
                  <a:txBody>
                    <a:bodyPr/>
                    <a:lstStyle/>
                    <a:p>
                      <a:pPr indent="-6985" algn="ctr">
                        <a:lnSpc>
                          <a:spcPct val="100000"/>
                        </a:lnSpc>
                        <a:spcAft>
                          <a:spcPts val="0"/>
                        </a:spcAft>
                      </a:pPr>
                      <a:r>
                        <a:rPr lang="ru-RU" sz="2000" b="1" spc="0">
                          <a:latin typeface="Times New Roman"/>
                          <a:ea typeface="Times New Roman"/>
                          <a:cs typeface="Times New Roman"/>
                        </a:rPr>
                        <a:t>Повышенный </a:t>
                      </a:r>
                      <a:endParaRPr lang="ru-RU" sz="2000" b="1">
                        <a:latin typeface="Times New Roman"/>
                        <a:ea typeface="Times New Roman"/>
                      </a:endParaRP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4</a:t>
                      </a:r>
                    </a:p>
                  </a:txBody>
                  <a:tcPr marL="68580" marR="68580" marT="0" marB="0"/>
                </a:tc>
              </a:tr>
              <a:tr h="1044116">
                <a:tc>
                  <a:txBody>
                    <a:bodyPr/>
                    <a:lstStyle/>
                    <a:p>
                      <a:pPr indent="37465" algn="ctr">
                        <a:lnSpc>
                          <a:spcPct val="100000"/>
                        </a:lnSpc>
                        <a:spcAft>
                          <a:spcPts val="0"/>
                        </a:spcAft>
                      </a:pPr>
                      <a:r>
                        <a:rPr lang="en-US" sz="2000" b="1">
                          <a:latin typeface="Times New Roman"/>
                          <a:ea typeface="Times New Roman"/>
                        </a:rPr>
                        <a:t>5</a:t>
                      </a:r>
                      <a:r>
                        <a:rPr lang="ru-RU" sz="2000" b="1">
                          <a:latin typeface="Times New Roman"/>
                          <a:ea typeface="Times New Roman"/>
                        </a:rPr>
                        <a:t>-</a:t>
                      </a:r>
                      <a:r>
                        <a:rPr lang="en-US" sz="2000" b="1">
                          <a:latin typeface="Times New Roman"/>
                          <a:ea typeface="Times New Roman"/>
                        </a:rPr>
                        <a:t>6</a:t>
                      </a:r>
                      <a:endParaRPr lang="ru-RU" sz="2000" b="1">
                        <a:latin typeface="Times New Roman"/>
                        <a:ea typeface="Times New Roman"/>
                      </a:endParaRP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умение сформировано частично</a:t>
                      </a:r>
                    </a:p>
                  </a:txBody>
                  <a:tcPr marL="68580" marR="68580" marT="0" marB="0"/>
                </a:tc>
                <a:tc>
                  <a:txBody>
                    <a:bodyPr/>
                    <a:lstStyle/>
                    <a:p>
                      <a:pPr indent="-6985" algn="ctr">
                        <a:lnSpc>
                          <a:spcPct val="100000"/>
                        </a:lnSpc>
                        <a:spcAft>
                          <a:spcPts val="0"/>
                        </a:spcAft>
                      </a:pPr>
                      <a:r>
                        <a:rPr lang="ru-RU" sz="2000" b="1" dirty="0">
                          <a:latin typeface="Times New Roman"/>
                          <a:ea typeface="Times New Roman"/>
                        </a:rPr>
                        <a:t>Базовый</a:t>
                      </a:r>
                      <a:r>
                        <a:rPr lang="ru-RU" sz="2000" b="1" spc="0" dirty="0">
                          <a:latin typeface="Times New Roman"/>
                          <a:ea typeface="Times New Roman"/>
                          <a:cs typeface="Times New Roman"/>
                        </a:rPr>
                        <a:t> </a:t>
                      </a:r>
                      <a:endParaRPr lang="ru-RU" sz="2000" b="1" dirty="0">
                        <a:latin typeface="Times New Roman"/>
                        <a:ea typeface="Times New Roman"/>
                      </a:endParaRP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3</a:t>
                      </a:r>
                    </a:p>
                  </a:txBody>
                  <a:tcPr marL="68580" marR="68580" marT="0" marB="0"/>
                </a:tc>
              </a:tr>
              <a:tr h="1044116">
                <a:tc>
                  <a:txBody>
                    <a:bodyPr/>
                    <a:lstStyle/>
                    <a:p>
                      <a:pPr indent="37465" algn="ctr">
                        <a:lnSpc>
                          <a:spcPct val="100000"/>
                        </a:lnSpc>
                        <a:spcAft>
                          <a:spcPts val="0"/>
                        </a:spcAft>
                      </a:pPr>
                      <a:r>
                        <a:rPr lang="ru-RU" sz="2000" b="1">
                          <a:latin typeface="Times New Roman"/>
                          <a:ea typeface="Times New Roman"/>
                        </a:rPr>
                        <a:t>4-3</a:t>
                      </a: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умение не сформировано, но возможно его частичное формирование после коррекционной  работы</a:t>
                      </a:r>
                    </a:p>
                  </a:txBody>
                  <a:tcPr marL="68580" marR="68580" marT="0" marB="0"/>
                </a:tc>
                <a:tc>
                  <a:txBody>
                    <a:bodyPr/>
                    <a:lstStyle/>
                    <a:p>
                      <a:pPr indent="-6985" algn="ctr">
                        <a:lnSpc>
                          <a:spcPct val="100000"/>
                        </a:lnSpc>
                        <a:spcAft>
                          <a:spcPts val="0"/>
                        </a:spcAft>
                      </a:pPr>
                      <a:r>
                        <a:rPr lang="ru-RU" sz="2000" b="1" dirty="0">
                          <a:latin typeface="Times New Roman"/>
                          <a:ea typeface="Times New Roman"/>
                        </a:rPr>
                        <a:t>Пониженный </a:t>
                      </a: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2</a:t>
                      </a:r>
                    </a:p>
                  </a:txBody>
                  <a:tcPr marL="68580" marR="68580" marT="0" marB="0"/>
                </a:tc>
              </a:tr>
              <a:tr h="1044116">
                <a:tc>
                  <a:txBody>
                    <a:bodyPr/>
                    <a:lstStyle/>
                    <a:p>
                      <a:pPr indent="37465" algn="ctr">
                        <a:lnSpc>
                          <a:spcPct val="100000"/>
                        </a:lnSpc>
                        <a:spcAft>
                          <a:spcPts val="0"/>
                        </a:spcAft>
                      </a:pPr>
                      <a:r>
                        <a:rPr lang="ru-RU" sz="2000" b="1">
                          <a:latin typeface="Times New Roman"/>
                          <a:ea typeface="Times New Roman"/>
                        </a:rPr>
                        <a:t>Менее 2</a:t>
                      </a:r>
                    </a:p>
                  </a:txBody>
                  <a:tcPr marL="68580" marR="68580" marT="0" marB="0"/>
                </a:tc>
                <a:tc>
                  <a:txBody>
                    <a:bodyPr/>
                    <a:lstStyle/>
                    <a:p>
                      <a:pPr indent="450215" algn="ctr">
                        <a:lnSpc>
                          <a:spcPct val="100000"/>
                        </a:lnSpc>
                        <a:spcAft>
                          <a:spcPts val="0"/>
                        </a:spcAft>
                      </a:pPr>
                      <a:r>
                        <a:rPr lang="ru-RU" sz="2000" b="1">
                          <a:latin typeface="Times New Roman"/>
                          <a:ea typeface="Times New Roman"/>
                        </a:rPr>
                        <a:t>умение не сформировано</a:t>
                      </a:r>
                    </a:p>
                  </a:txBody>
                  <a:tcPr marL="68580" marR="68580" marT="0" marB="0"/>
                </a:tc>
                <a:tc>
                  <a:txBody>
                    <a:bodyPr/>
                    <a:lstStyle/>
                    <a:p>
                      <a:pPr indent="-6985" algn="ctr">
                        <a:lnSpc>
                          <a:spcPct val="100000"/>
                        </a:lnSpc>
                        <a:spcAft>
                          <a:spcPts val="0"/>
                        </a:spcAft>
                      </a:pPr>
                      <a:r>
                        <a:rPr lang="ru-RU" sz="2000" b="1">
                          <a:latin typeface="Times New Roman"/>
                          <a:ea typeface="Times New Roman"/>
                        </a:rPr>
                        <a:t>Низкий </a:t>
                      </a:r>
                    </a:p>
                  </a:txBody>
                  <a:tcPr marL="68580" marR="68580" marT="0" marB="0"/>
                </a:tc>
                <a:tc>
                  <a:txBody>
                    <a:bodyPr/>
                    <a:lstStyle/>
                    <a:p>
                      <a:pPr indent="450215" algn="ctr">
                        <a:lnSpc>
                          <a:spcPct val="100000"/>
                        </a:lnSpc>
                        <a:spcAft>
                          <a:spcPts val="0"/>
                        </a:spcAft>
                      </a:pPr>
                      <a:r>
                        <a:rPr lang="ru-RU" sz="2000" b="1" dirty="0">
                          <a:latin typeface="Times New Roman"/>
                          <a:ea typeface="Times New Roman"/>
                        </a:rPr>
                        <a:t>1</a:t>
                      </a:r>
                    </a:p>
                  </a:txBody>
                  <a:tcPr marL="68580" marR="68580" marT="0" marB="0"/>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1014</TotalTime>
  <Words>1150</Words>
  <Application>Microsoft Office PowerPoint</Application>
  <PresentationFormat>Экран (4:3)</PresentationFormat>
  <Paragraphs>217</Paragraphs>
  <Slides>14</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Солнцестояние</vt:lpstr>
      <vt:lpstr>    ГБУ ДПО «Институт развития образования Пермского края»    </vt:lpstr>
      <vt:lpstr>Из требований к результатам освоения ООП ООО (ФГОС ООО):</vt:lpstr>
      <vt:lpstr>2014 – 2017 гг.</vt:lpstr>
      <vt:lpstr>Таблица развития умения проводить поиск информации в исторических источниках с 5 по 9 класс</vt:lpstr>
      <vt:lpstr>Таблица развития умения проводить поиск информации в исторических источниках с 5 по 9 класс</vt:lpstr>
      <vt:lpstr>Типология документов Е.Е.Вяземского, О.Ю.Стреловой. (Методические рекомендации учителю истории. Основы профессионального мастерства. – М., 2000. – С.107 – 110.)</vt:lpstr>
      <vt:lpstr>Особенности работы над материалами в 9 классе</vt:lpstr>
      <vt:lpstr> 1.3.4. Особенности оценки предметных результатов </vt:lpstr>
      <vt:lpstr>Слайд 9</vt:lpstr>
      <vt:lpstr>Результаты работы группы в 2018 г.: </vt:lpstr>
      <vt:lpstr>Результаты диагностического контрольного мероприятия №1 в 9-х классах (51 учащийся)</vt:lpstr>
      <vt:lpstr>Результаты диагностического контрольного мероприятия №3 в 10-м классе (20 учащихся)</vt:lpstr>
      <vt:lpstr>Вывод</vt:lpstr>
      <vt:lpstr>Мои контакты:</vt:lpstr>
    </vt:vector>
  </TitlesOfParts>
  <Company>ПрЭСТО</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Двухуровневая модель мониторинга метапредметных результатов</dc:title>
  <dc:creator>Виктор</dc:creator>
  <cp:lastModifiedBy>Zavadskaja-EN</cp:lastModifiedBy>
  <cp:revision>105</cp:revision>
  <dcterms:created xsi:type="dcterms:W3CDTF">2013-08-23T01:51:10Z</dcterms:created>
  <dcterms:modified xsi:type="dcterms:W3CDTF">2018-12-03T11:10:01Z</dcterms:modified>
</cp:coreProperties>
</file>